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96" r:id="rId10"/>
    <p:sldId id="297" r:id="rId11"/>
    <p:sldId id="284" r:id="rId12"/>
    <p:sldId id="303" r:id="rId13"/>
    <p:sldId id="304" r:id="rId14"/>
    <p:sldId id="302" r:id="rId15"/>
    <p:sldId id="299" r:id="rId16"/>
    <p:sldId id="300" r:id="rId17"/>
    <p:sldId id="301" r:id="rId18"/>
    <p:sldId id="285" r:id="rId19"/>
    <p:sldId id="286" r:id="rId20"/>
    <p:sldId id="295" r:id="rId21"/>
    <p:sldId id="298" r:id="rId22"/>
    <p:sldId id="287" r:id="rId23"/>
    <p:sldId id="288" r:id="rId24"/>
    <p:sldId id="289" r:id="rId25"/>
    <p:sldId id="294" r:id="rId26"/>
    <p:sldId id="291" r:id="rId27"/>
    <p:sldId id="292" r:id="rId28"/>
    <p:sldId id="29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_ориг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04" y="2643182"/>
            <a:ext cx="6429420" cy="47705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Отчёт по самообразованию воспитателя на тему:</a:t>
            </a:r>
          </a:p>
          <a:p>
            <a:pPr algn="ctr"/>
            <a:endParaRPr lang="ru-RU" sz="2400" b="1" i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i="1" u="sng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«Воспитание нравственных качеств детей дошкольного возраста </a:t>
            </a:r>
            <a:br>
              <a:rPr lang="ru-RU" sz="2400" b="1" i="1" u="sng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посредством русских народных сказок</a:t>
            </a:r>
            <a:r>
              <a:rPr lang="ru-RU" sz="2800" b="1" i="1" u="sng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»</a:t>
            </a:r>
          </a:p>
          <a:p>
            <a:pPr algn="ctr"/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Воспитатель:Ш.А.Бекирова</a:t>
            </a:r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МБДОУ «Детский сад г.Багратионовска»</a:t>
            </a:r>
          </a:p>
          <a:p>
            <a:pPr algn="ctr"/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2019/2020гг.</a:t>
            </a:r>
          </a:p>
          <a:p>
            <a:endParaRPr 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214290"/>
            <a:ext cx="835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- </a:t>
            </a:r>
            <a:r>
              <a:rPr lang="ru-RU" b="1" i="1" dirty="0" smtClean="0">
                <a:solidFill>
                  <a:srgbClr val="FF0000"/>
                </a:solidFill>
                <a:cs typeface="Times New Roman" pitchFamily="18" charset="0"/>
              </a:rPr>
              <a:t>Подбор художественной литературы (сказок) соответствующих возрасту детей</a:t>
            </a:r>
          </a:p>
          <a:p>
            <a:r>
              <a:rPr lang="ru-RU" b="1" i="1" dirty="0" smtClean="0">
                <a:solidFill>
                  <a:srgbClr val="FF0000"/>
                </a:solidFill>
                <a:cs typeface="Times New Roman" pitchFamily="18" charset="0"/>
              </a:rPr>
              <a:t>- Разработка конспектов НОД с детьми</a:t>
            </a:r>
          </a:p>
          <a:p>
            <a:r>
              <a:rPr lang="ru-RU" b="1" i="1" dirty="0" smtClean="0">
                <a:solidFill>
                  <a:srgbClr val="FF0000"/>
                </a:solidFill>
                <a:cs typeface="Times New Roman" pitchFamily="18" charset="0"/>
              </a:rPr>
              <a:t>- Чтение сказок с рассматриванием иллюстраций и обсуждением поступков героев.</a:t>
            </a:r>
          </a:p>
        </p:txBody>
      </p:sp>
      <p:pic>
        <p:nvPicPr>
          <p:cNvPr id="89092" name="Picture 4" descr="http://mdou3rakit.narod.ru/img_new/rom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714884"/>
            <a:ext cx="8643998" cy="2000240"/>
          </a:xfrm>
          <a:prstGeom prst="rect">
            <a:avLst/>
          </a:prstGeom>
          <a:noFill/>
        </p:spPr>
      </p:pic>
      <p:pic>
        <p:nvPicPr>
          <p:cNvPr id="101381" name="Picture 5" descr="C:\Users\pc\Downloads\IMG-20200221-WA00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714488"/>
            <a:ext cx="2714644" cy="3619525"/>
          </a:xfrm>
          <a:prstGeom prst="rect">
            <a:avLst/>
          </a:prstGeom>
          <a:noFill/>
        </p:spPr>
      </p:pic>
      <p:pic>
        <p:nvPicPr>
          <p:cNvPr id="102402" name="Picture 2" descr="C:\Users\pc\Downloads\IMG-20200221-WA00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714488"/>
            <a:ext cx="4524375" cy="339328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285728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C00CC"/>
                </a:solidFill>
                <a:cs typeface="Times New Roman" pitchFamily="18" charset="0"/>
              </a:rPr>
              <a:t>- Проведение бесед с детьми на темы хороших и плохих поступков.</a:t>
            </a:r>
          </a:p>
          <a:p>
            <a:pPr>
              <a:buFontTx/>
              <a:buChar char="-"/>
            </a:pPr>
            <a:r>
              <a:rPr lang="ru-RU" b="1" i="1" dirty="0" smtClean="0">
                <a:solidFill>
                  <a:srgbClr val="CC00CC"/>
                </a:solidFill>
                <a:cs typeface="Times New Roman" pitchFamily="18" charset="0"/>
              </a:rPr>
              <a:t>Проведение викторины по русским народным сказкам.</a:t>
            </a:r>
          </a:p>
          <a:p>
            <a:pPr>
              <a:buFontTx/>
              <a:buChar char="-"/>
            </a:pPr>
            <a:r>
              <a:rPr lang="ru-RU" b="1" i="1" dirty="0" smtClean="0">
                <a:solidFill>
                  <a:srgbClr val="CC00CC"/>
                </a:solidFill>
                <a:cs typeface="Times New Roman" pitchFamily="18" charset="0"/>
              </a:rPr>
              <a:t>Проведение дидактических игр на материале известных сказок.</a:t>
            </a:r>
          </a:p>
          <a:p>
            <a:pPr>
              <a:buFontTx/>
              <a:buChar char="-"/>
            </a:pPr>
            <a:r>
              <a:rPr lang="ru-RU" b="1" i="1" dirty="0" smtClean="0">
                <a:solidFill>
                  <a:srgbClr val="CC00CC"/>
                </a:solidFill>
                <a:cs typeface="Times New Roman" pitchFamily="18" charset="0"/>
              </a:rPr>
              <a:t>Проведение ролевых игр по сказкам.</a:t>
            </a:r>
          </a:p>
        </p:txBody>
      </p:sp>
      <p:pic>
        <p:nvPicPr>
          <p:cNvPr id="90114" name="Picture 2" descr="https://im0-tub-ru.yandex.net/i?id=203fff48cc361804a44b99620df56875&amp;ref=rim&amp;n=33&amp;w=480&amp;h=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429264"/>
            <a:ext cx="8501122" cy="1214446"/>
          </a:xfrm>
          <a:prstGeom prst="rect">
            <a:avLst/>
          </a:prstGeom>
          <a:noFill/>
        </p:spPr>
      </p:pic>
      <p:pic>
        <p:nvPicPr>
          <p:cNvPr id="90117" name="Picture 5" descr="C:\Users\pc\Downloads\IMG_9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071810"/>
            <a:ext cx="2357454" cy="3143272"/>
          </a:xfrm>
          <a:prstGeom prst="rect">
            <a:avLst/>
          </a:prstGeom>
          <a:noFill/>
        </p:spPr>
      </p:pic>
      <p:pic>
        <p:nvPicPr>
          <p:cNvPr id="90119" name="Picture 7" descr="C:\Users\pc\Downloads\IMG_56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64455"/>
            <a:ext cx="3214710" cy="2411033"/>
          </a:xfrm>
          <a:prstGeom prst="rect">
            <a:avLst/>
          </a:prstGeom>
          <a:noFill/>
        </p:spPr>
      </p:pic>
      <p:pic>
        <p:nvPicPr>
          <p:cNvPr id="90120" name="Picture 8" descr="C:\Users\pc\Downloads\IMG_5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8820" y="1571612"/>
            <a:ext cx="3262303" cy="244672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285728"/>
            <a:ext cx="807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CC"/>
                </a:solidFill>
                <a:cs typeface="Times New Roman" pitchFamily="18" charset="0"/>
              </a:rPr>
              <a:t>Д/И «Назови сказку по герою/ предмету»</a:t>
            </a:r>
          </a:p>
        </p:txBody>
      </p:sp>
      <p:pic>
        <p:nvPicPr>
          <p:cNvPr id="90114" name="Picture 2" descr="https://im0-tub-ru.yandex.net/i?id=203fff48cc361804a44b99620df56875&amp;ref=rim&amp;n=33&amp;w=480&amp;h=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429264"/>
            <a:ext cx="8501122" cy="1214446"/>
          </a:xfrm>
          <a:prstGeom prst="rect">
            <a:avLst/>
          </a:prstGeom>
          <a:noFill/>
        </p:spPr>
      </p:pic>
      <p:pic>
        <p:nvPicPr>
          <p:cNvPr id="15" name="Рисунок 14" descr="C:\Users\pc\Desktop\Новая папка\IMG_06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642918"/>
            <a:ext cx="3929090" cy="2752725"/>
          </a:xfrm>
          <a:prstGeom prst="rect">
            <a:avLst/>
          </a:prstGeom>
          <a:noFill/>
        </p:spPr>
      </p:pic>
      <p:pic>
        <p:nvPicPr>
          <p:cNvPr id="20" name="Рисунок 19" descr="C:\Users\pc\Desktop\Новая папка\IMG_07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214686"/>
            <a:ext cx="2714644" cy="337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pc\Desktop\Новая папка\IMG_07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49" y="3286124"/>
            <a:ext cx="2571769" cy="331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285728"/>
            <a:ext cx="807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C00CC"/>
                </a:solidFill>
                <a:cs typeface="Times New Roman" pitchFamily="18" charset="0"/>
              </a:rPr>
              <a:t>Д/и «Кого встретил колобок?»</a:t>
            </a:r>
          </a:p>
        </p:txBody>
      </p:sp>
      <p:pic>
        <p:nvPicPr>
          <p:cNvPr id="90114" name="Picture 2" descr="https://im0-tub-ru.yandex.net/i?id=203fff48cc361804a44b99620df56875&amp;ref=rim&amp;n=33&amp;w=480&amp;h=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429264"/>
            <a:ext cx="8501122" cy="1214446"/>
          </a:xfrm>
          <a:prstGeom prst="rect">
            <a:avLst/>
          </a:prstGeom>
          <a:noFill/>
        </p:spPr>
      </p:pic>
      <p:pic>
        <p:nvPicPr>
          <p:cNvPr id="16" name="Рисунок 15" descr="C:\Users\pc\Desktop\Новая папка\IMG_07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271464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pc\Desktop\Новая папка\IMG_07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643314"/>
            <a:ext cx="235745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pc\Desktop\Новая папка\IMG_07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571876"/>
            <a:ext cx="2500330" cy="291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pc\Desktop\Новая папка\IMG_07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642918"/>
            <a:ext cx="2357454" cy="28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im0-tub-ru.yandex.net/i?id=7ab4c2b44991d590cdf3ecd442db4793-l&amp;n=13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857232"/>
            <a:ext cx="310188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14" name="Picture 2" descr="https://im0-tub-ru.yandex.net/i?id=203fff48cc361804a44b99620df56875&amp;ref=rim&amp;n=33&amp;w=480&amp;h=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429264"/>
            <a:ext cx="8501122" cy="1214446"/>
          </a:xfrm>
          <a:prstGeom prst="rect">
            <a:avLst/>
          </a:prstGeom>
          <a:noFill/>
        </p:spPr>
      </p:pic>
      <p:pic>
        <p:nvPicPr>
          <p:cNvPr id="14" name="Рисунок 13" descr="C:\Users\pc\Desktop\Новая папка\раскраска герои\IMG_07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57166"/>
            <a:ext cx="214314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pc\Desktop\Новая папка\раскраска герои\IMG_07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86124"/>
            <a:ext cx="206692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pc\Desktop\Новая папка\раскраска герои\IMG_07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285728"/>
            <a:ext cx="20717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pc\Desktop\Новая папка\раскраска герои\IMG_07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286124"/>
            <a:ext cx="2214578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pc\Desktop\Новая папка\раскраска герои\IMG_074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3357562"/>
            <a:ext cx="2071702" cy="266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pc\Desktop\Новая папка\раскраска герои\IMG_074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357166"/>
            <a:ext cx="207170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285728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C00CC"/>
                </a:solidFill>
                <a:cs typeface="Times New Roman" pitchFamily="18" charset="0"/>
              </a:rPr>
              <a:t>Инсценировка сказки «Теремок»</a:t>
            </a:r>
          </a:p>
        </p:txBody>
      </p:sp>
      <p:pic>
        <p:nvPicPr>
          <p:cNvPr id="90114" name="Picture 2" descr="https://im0-tub-ru.yandex.net/i?id=203fff48cc361804a44b99620df56875&amp;ref=rim&amp;n=33&amp;w=480&amp;h=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429264"/>
            <a:ext cx="8501122" cy="1214446"/>
          </a:xfrm>
          <a:prstGeom prst="rect">
            <a:avLst/>
          </a:prstGeom>
          <a:noFill/>
        </p:spPr>
      </p:pic>
      <p:pic>
        <p:nvPicPr>
          <p:cNvPr id="104450" name="Picture 2" descr="C:\Users\pc\Desktop\ролев игр теремок\театр теремок\с\IMG_0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3214710" cy="2411033"/>
          </a:xfrm>
          <a:prstGeom prst="rect">
            <a:avLst/>
          </a:prstGeom>
          <a:noFill/>
        </p:spPr>
      </p:pic>
      <p:pic>
        <p:nvPicPr>
          <p:cNvPr id="104451" name="Picture 3" descr="C:\Users\pc\Desktop\ролев игр теремок\театр теремок\с\IMG_0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285860"/>
            <a:ext cx="3143272" cy="2411034"/>
          </a:xfrm>
          <a:prstGeom prst="rect">
            <a:avLst/>
          </a:prstGeom>
          <a:noFill/>
        </p:spPr>
      </p:pic>
      <p:pic>
        <p:nvPicPr>
          <p:cNvPr id="17" name="Рисунок 16" descr="C:\Users\pc\Desktop\ролев игр теремок\театр теремок\с\IMG_05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285860"/>
            <a:ext cx="2786082" cy="2357454"/>
          </a:xfrm>
          <a:prstGeom prst="rect">
            <a:avLst/>
          </a:prstGeom>
          <a:noFill/>
        </p:spPr>
      </p:pic>
      <p:pic>
        <p:nvPicPr>
          <p:cNvPr id="19" name="Рисунок 18" descr="C:\Users\pc\Desktop\ролев игр теремок\театр теремок\с\IMG_058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3786190"/>
            <a:ext cx="2928958" cy="2017072"/>
          </a:xfrm>
          <a:prstGeom prst="rect">
            <a:avLst/>
          </a:prstGeom>
          <a:noFill/>
        </p:spPr>
      </p:pic>
      <p:pic>
        <p:nvPicPr>
          <p:cNvPr id="21" name="Рисунок 20" descr="C:\Users\pc\Desktop\ролев игр теремок\театр теремок\с\IMG_E059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643314"/>
            <a:ext cx="2786082" cy="221932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285728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C00CC"/>
                </a:solidFill>
                <a:cs typeface="Times New Roman" pitchFamily="18" charset="0"/>
              </a:rPr>
              <a:t>К.И.Чуковский «Айболит»</a:t>
            </a:r>
          </a:p>
        </p:txBody>
      </p:sp>
      <p:pic>
        <p:nvPicPr>
          <p:cNvPr id="90114" name="Picture 2" descr="https://im0-tub-ru.yandex.net/i?id=203fff48cc361804a44b99620df56875&amp;ref=rim&amp;n=33&amp;w=480&amp;h=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429264"/>
            <a:ext cx="8501122" cy="1214446"/>
          </a:xfrm>
          <a:prstGeom prst="rect">
            <a:avLst/>
          </a:prstGeom>
          <a:noFill/>
        </p:spPr>
      </p:pic>
      <p:pic>
        <p:nvPicPr>
          <p:cNvPr id="1026" name="Picture 2" descr="C:\Users\pc\Downloads\IMG-20200221-WA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4"/>
            <a:ext cx="3786214" cy="2839662"/>
          </a:xfrm>
          <a:prstGeom prst="rect">
            <a:avLst/>
          </a:prstGeom>
          <a:noFill/>
        </p:spPr>
      </p:pic>
      <p:pic>
        <p:nvPicPr>
          <p:cNvPr id="1027" name="Picture 3" descr="C:\Users\pc\Downloads\IMG-20200221-WA00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5813" y="785794"/>
            <a:ext cx="3714775" cy="2786082"/>
          </a:xfrm>
          <a:prstGeom prst="rect">
            <a:avLst/>
          </a:prstGeom>
          <a:noFill/>
        </p:spPr>
      </p:pic>
      <p:pic>
        <p:nvPicPr>
          <p:cNvPr id="1028" name="Picture 4" descr="C:\Users\pc\Downloads\IMG-20200221-WA0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643314"/>
            <a:ext cx="3762401" cy="2821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285728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C00CC"/>
                </a:solidFill>
                <a:cs typeface="Times New Roman" pitchFamily="18" charset="0"/>
              </a:rPr>
              <a:t>Инсценировка русской народной сказки «Колобок»</a:t>
            </a:r>
          </a:p>
        </p:txBody>
      </p:sp>
      <p:pic>
        <p:nvPicPr>
          <p:cNvPr id="90114" name="Picture 2" descr="https://im0-tub-ru.yandex.net/i?id=203fff48cc361804a44b99620df56875&amp;ref=rim&amp;n=33&amp;w=480&amp;h=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429264"/>
            <a:ext cx="8501122" cy="1214446"/>
          </a:xfrm>
          <a:prstGeom prst="rect">
            <a:avLst/>
          </a:prstGeom>
          <a:noFill/>
        </p:spPr>
      </p:pic>
      <p:pic>
        <p:nvPicPr>
          <p:cNvPr id="14" name="Рисунок 13" descr="C:\Users\pc\Desktop\Новая папка\колобок\IMG_E06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6462">
            <a:off x="129071" y="876765"/>
            <a:ext cx="2913063" cy="237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pc\Desktop\Новая папка\колобок\IMG_06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714356"/>
            <a:ext cx="2928958" cy="234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pc\Desktop\Новая папка\колобок\IMG_067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06739">
            <a:off x="6323880" y="801046"/>
            <a:ext cx="2058843" cy="253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pc\Desktop\Новая папка\колобок\IMG_067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357562"/>
            <a:ext cx="27860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pc\Desktop\Новая папка\колобок\IMG_068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357562"/>
            <a:ext cx="2824169" cy="233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s://im0-tub-ru.yandex.net/i?id=a1f0e137d89db4360b7bd90b77a0704a-l&amp;n=1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3286124"/>
            <a:ext cx="2543182" cy="22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357166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Изготовление масок (героев сказок)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91138" name="Picture 2" descr="https://im0-tub-ru.yandex.net/i?id=b27e7a87b6995ce01b8c12eed7fd1aa0&amp;ref=rim&amp;n=33&amp;w=365&amp;h=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143512"/>
            <a:ext cx="8715436" cy="1571636"/>
          </a:xfrm>
          <a:prstGeom prst="rect">
            <a:avLst/>
          </a:prstGeom>
          <a:noFill/>
        </p:spPr>
      </p:pic>
      <p:pic>
        <p:nvPicPr>
          <p:cNvPr id="13" name="Рисунок 12" descr="C:\Users\pc\Desktop\Новая папка\маск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85794"/>
            <a:ext cx="7072362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285728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Работа по предметно-развивающей среде.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Изготовление героев сказки детьми из пластилина,(рисование).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67" name="Picture 7" descr="C:\Users\pc\Downloads\IMG_9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428736"/>
            <a:ext cx="2643205" cy="1982404"/>
          </a:xfrm>
          <a:prstGeom prst="rect">
            <a:avLst/>
          </a:prstGeom>
          <a:noFill/>
        </p:spPr>
      </p:pic>
      <p:pic>
        <p:nvPicPr>
          <p:cNvPr id="92168" name="Picture 8" descr="C:\Users\pc\Downloads\IMG_9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2857520" cy="2143140"/>
          </a:xfrm>
          <a:prstGeom prst="rect">
            <a:avLst/>
          </a:prstGeom>
          <a:noFill/>
        </p:spPr>
      </p:pic>
      <p:pic>
        <p:nvPicPr>
          <p:cNvPr id="92169" name="Picture 9" descr="C:\Users\pc\Downloads\IMG_9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2285998" cy="3047997"/>
          </a:xfrm>
          <a:prstGeom prst="rect">
            <a:avLst/>
          </a:prstGeom>
          <a:noFill/>
        </p:spPr>
      </p:pic>
      <p:pic>
        <p:nvPicPr>
          <p:cNvPr id="92170" name="Picture 10" descr="C:\Users\pc\Downloads\IMG_9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000504"/>
            <a:ext cx="3667118" cy="2750338"/>
          </a:xfrm>
          <a:prstGeom prst="rect">
            <a:avLst/>
          </a:prstGeom>
          <a:noFill/>
        </p:spPr>
      </p:pic>
      <p:pic>
        <p:nvPicPr>
          <p:cNvPr id="20" name="Picture 4" descr="C:\Users\pc\Downloads\IMG_74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357298"/>
            <a:ext cx="2952770" cy="2214578"/>
          </a:xfrm>
          <a:prstGeom prst="rect">
            <a:avLst/>
          </a:prstGeom>
          <a:noFill/>
        </p:spPr>
      </p:pic>
      <p:pic>
        <p:nvPicPr>
          <p:cNvPr id="92172" name="Picture 12" descr="C:\Users\pc\Downloads\IMG_74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571876"/>
            <a:ext cx="2357436" cy="314324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cdn.fishki.net/upload/post/201507/15/1596973/tn/1_0_8d983_411d30aa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1587511" cy="1357322"/>
          </a:xfrm>
          <a:prstGeom prst="rect">
            <a:avLst/>
          </a:prstGeom>
          <a:noFill/>
        </p:spPr>
      </p:pic>
      <p:pic>
        <p:nvPicPr>
          <p:cNvPr id="25604" name="Picture 4" descr="https://i.pinimg.com/originals/77/87/5a/77875a53076e6962750132b76b3547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714488"/>
            <a:ext cx="1571636" cy="1501748"/>
          </a:xfrm>
          <a:prstGeom prst="rect">
            <a:avLst/>
          </a:prstGeom>
          <a:noFill/>
        </p:spPr>
      </p:pic>
      <p:pic>
        <p:nvPicPr>
          <p:cNvPr id="25606" name="Picture 6" descr="https://im0-tub-ru.yandex.net/i?id=52045d31ad9fe3bd2cc76c0ec6bf5948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286124"/>
            <a:ext cx="1580855" cy="1462063"/>
          </a:xfrm>
          <a:prstGeom prst="rect">
            <a:avLst/>
          </a:prstGeom>
          <a:noFill/>
        </p:spPr>
      </p:pic>
      <p:pic>
        <p:nvPicPr>
          <p:cNvPr id="25608" name="Picture 8" descr="https://im0-tub-ru.yandex.net/i?id=89a8411400d1d1cbf160655f5aa9fc94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836340"/>
            <a:ext cx="1357322" cy="1829122"/>
          </a:xfrm>
          <a:prstGeom prst="rect">
            <a:avLst/>
          </a:prstGeom>
          <a:noFill/>
        </p:spPr>
      </p:pic>
      <p:pic>
        <p:nvPicPr>
          <p:cNvPr id="25610" name="Picture 10" descr="https://im0-tub-ru.yandex.net/i?id=ccb90cb41cb1326967286dcbc8381edf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70" y="4929198"/>
            <a:ext cx="6429420" cy="17144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85918" y="285728"/>
            <a:ext cx="70723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«Сказки – это зернышко, из которого  прорастает эмоциональная оценка  ребёнком жизненных явлений».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В.А. Сухомлинский.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i="1" dirty="0" smtClean="0">
              <a:solidFill>
                <a:srgbClr val="C00000"/>
              </a:solidFill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i="1" dirty="0" smtClean="0">
              <a:solidFill>
                <a:srgbClr val="C00000"/>
              </a:solidFill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7356" y="1142984"/>
            <a:ext cx="70009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      Сказка входит в жизнь ребёнка с самого раннего возраста, сопровождает его на протяжении всего дошкольного детства и остается с ним на всю жизнь. Со сказки начинается его знакомство с миром литературы, с миром человеческих взаимоотношений и всем окружающим миром. Сказка является одним из самых доступных средств для духовно – нравственного развития ребенка, которое во все времена использовали и педагоги, и родители.</a:t>
            </a:r>
            <a:r>
              <a:rPr lang="ru-RU" sz="1600" dirty="0" smtClean="0"/>
              <a:t>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Благодаря сказке ребёнок познает мир не только умом, но и сердцем. И не только познает и выражает свое собственное отношение к добру и злу.   Духовно – нравственные понятия ярко представленные в образах героев, закрепляются в реальной жизни и взаимоотношениях с близкими людьми, превращаясь в нравственные эталоны, которыми регулируются желания и поступки. Сказка в некотором роде поэзия жизни и фантастика будущего, благодатный и ничем не заменимый источник воспитания любви к Родине.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285728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Работа по предметно-развивающей среде.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Изготовление героев сказки детьми из пластилина,(рисование).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0354" name="Picture 2" descr="C:\Users\pc\Downloads\IMG-20200221-WA0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142984"/>
            <a:ext cx="3000396" cy="2250297"/>
          </a:xfrm>
          <a:prstGeom prst="rect">
            <a:avLst/>
          </a:prstGeom>
          <a:noFill/>
        </p:spPr>
      </p:pic>
      <p:pic>
        <p:nvPicPr>
          <p:cNvPr id="100355" name="Picture 3" descr="C:\Users\pc\Downloads\IMG-20200221-WA0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1830806" cy="2714644"/>
          </a:xfrm>
          <a:prstGeom prst="rect">
            <a:avLst/>
          </a:prstGeom>
          <a:noFill/>
        </p:spPr>
      </p:pic>
      <p:pic>
        <p:nvPicPr>
          <p:cNvPr id="100356" name="Picture 4" descr="C:\Users\pc\Downloads\IMG-20200221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142984"/>
            <a:ext cx="2143140" cy="2857520"/>
          </a:xfrm>
          <a:prstGeom prst="rect">
            <a:avLst/>
          </a:prstGeom>
          <a:noFill/>
        </p:spPr>
      </p:pic>
      <p:pic>
        <p:nvPicPr>
          <p:cNvPr id="100357" name="Picture 5" descr="C:\Users\pc\Downloads\IMG-20200221-WA03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214818"/>
            <a:ext cx="3071802" cy="2303852"/>
          </a:xfrm>
          <a:prstGeom prst="rect">
            <a:avLst/>
          </a:prstGeom>
          <a:noFill/>
        </p:spPr>
      </p:pic>
      <p:pic>
        <p:nvPicPr>
          <p:cNvPr id="100358" name="Picture 6" descr="C:\Users\pc\Downloads\IMG-20200221-WA037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27" y="4286256"/>
            <a:ext cx="3143273" cy="2357455"/>
          </a:xfrm>
          <a:prstGeom prst="rect">
            <a:avLst/>
          </a:prstGeom>
          <a:noFill/>
        </p:spPr>
      </p:pic>
      <p:pic>
        <p:nvPicPr>
          <p:cNvPr id="100359" name="Picture 7" descr="C:\Users\pc\Downloads\IMG-20200221-WA03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857628"/>
            <a:ext cx="2928926" cy="219669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285728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Работа по предметно-развивающей среде.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Рисование </a:t>
            </a:r>
            <a:r>
              <a:rPr lang="ru-RU" b="1" i="1" dirty="0" smtClean="0">
                <a:solidFill>
                  <a:srgbClr val="FF0000"/>
                </a:solidFill>
                <a:cs typeface="Times New Roman" pitchFamily="18" charset="0"/>
              </a:rPr>
              <a:t>«Яблочное дерево»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(Русская народная сказка «Гуси-лебеди»)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Рисунок 16" descr="C:\Users\pc\Desktop\ролев игр теремок\рисование яблоч дерево\с\IMG_05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85992"/>
            <a:ext cx="2571768" cy="2643206"/>
          </a:xfrm>
          <a:prstGeom prst="rect">
            <a:avLst/>
          </a:prstGeom>
          <a:noFill/>
        </p:spPr>
      </p:pic>
      <p:pic>
        <p:nvPicPr>
          <p:cNvPr id="18" name="Рисунок 17" descr="C:\Users\pc\Desktop\ролев игр теремок\рисование яблоч дерево\с\IMG_05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142984"/>
            <a:ext cx="2500330" cy="27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pc\Desktop\ролев игр теремок\рисование яблоч дерево\с\IMG_05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428868"/>
            <a:ext cx="2857520" cy="2571768"/>
          </a:xfrm>
          <a:prstGeom prst="rect">
            <a:avLst/>
          </a:prstGeom>
          <a:noFill/>
        </p:spPr>
      </p:pic>
      <p:pic>
        <p:nvPicPr>
          <p:cNvPr id="3074" name="Picture 2" descr="C:\Users\pc\Desktop\Новая папка\рисунок яблоня\IMG_06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857628"/>
            <a:ext cx="2143140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im0-tub-ru.yandex.net/i?id=d31ef265a39b7f16224e602dd84b18cb&amp;ref=rim&amp;n=33&amp;w=480&amp;h=1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357826"/>
            <a:ext cx="8215370" cy="13144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85728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cs typeface="Times New Roman" pitchFamily="18" charset="0"/>
              </a:rPr>
              <a:t>Пополнение библиотеки русскими народными сказками с иллюстрациями разных художников.</a:t>
            </a:r>
          </a:p>
        </p:txBody>
      </p:sp>
      <p:pic>
        <p:nvPicPr>
          <p:cNvPr id="5" name="Рисунок 4" descr="C:\Users\pc\Desktop\Новая папка\выставка книг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4714908" cy="3643338"/>
          </a:xfrm>
          <a:prstGeom prst="rect">
            <a:avLst/>
          </a:prstGeom>
          <a:noFill/>
        </p:spPr>
      </p:pic>
      <p:pic>
        <p:nvPicPr>
          <p:cNvPr id="7" name="Рисунок 6" descr="C:\Users\pc\Desktop\Новая папка\IMG_068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071546"/>
            <a:ext cx="285752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214290"/>
            <a:ext cx="82153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cs typeface="Times New Roman" pitchFamily="18" charset="0"/>
              </a:rPr>
              <a:t>Работа с родителями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- Проведение консультаций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«Как подружить ребенка с книгой», «Почитай мне сказку», «Роль сказок в развитии детей», «Воспитание трудолюбия, послушания и ответственности через сказку», «Как выбрать полезную сказку для малыша», «Особенности чтения сказок о животных»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94212" name="Picture 4" descr="https://thumbs.dreamstime.com/b/%D1%81%D1%82%D1%80%D0%BE%D0%BA%D0%B0-%D1%86%D0%B2%D0%B5%D1%82%D0%BA%D0%BE%D0%B2-%D1%82%D1%80%D0%B0%D0%B2%D1%8B-%D0%B8-%D0%BC%D0%B0%D1%80%D0%B3%D0%B0%D1%80%D0%B8%D1%82%D0%BA%D0%B8-853377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636"/>
            <a:ext cx="8286808" cy="1645439"/>
          </a:xfrm>
          <a:prstGeom prst="rect">
            <a:avLst/>
          </a:prstGeom>
          <a:noFill/>
        </p:spPr>
      </p:pic>
      <p:pic>
        <p:nvPicPr>
          <p:cNvPr id="94213" name="Picture 5" descr="C:\Users\pc\Desktop\родительск уголок\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76495">
            <a:off x="403471" y="2116354"/>
            <a:ext cx="2630555" cy="3717618"/>
          </a:xfrm>
          <a:prstGeom prst="rect">
            <a:avLst/>
          </a:prstGeom>
          <a:noFill/>
        </p:spPr>
      </p:pic>
      <p:pic>
        <p:nvPicPr>
          <p:cNvPr id="94214" name="Picture 6" descr="C:\Users\pc\Desktop\родительск уголок\2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71605">
            <a:off x="1517195" y="1952809"/>
            <a:ext cx="2928958" cy="3905278"/>
          </a:xfrm>
          <a:prstGeom prst="rect">
            <a:avLst/>
          </a:prstGeom>
          <a:noFill/>
        </p:spPr>
      </p:pic>
      <p:pic>
        <p:nvPicPr>
          <p:cNvPr id="94215" name="Picture 7" descr="C:\Users\pc\Desktop\родительск уголок\4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1785926"/>
            <a:ext cx="2857520" cy="3810027"/>
          </a:xfrm>
          <a:prstGeom prst="rect">
            <a:avLst/>
          </a:prstGeom>
          <a:noFill/>
        </p:spPr>
      </p:pic>
      <p:pic>
        <p:nvPicPr>
          <p:cNvPr id="94216" name="Picture 8" descr="C:\Users\pc\Desktop\родительск уголок\hello_html_m9600fe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60898">
            <a:off x="3473622" y="1830044"/>
            <a:ext cx="3071834" cy="4080665"/>
          </a:xfrm>
          <a:prstGeom prst="rect">
            <a:avLst/>
          </a:prstGeom>
          <a:noFill/>
        </p:spPr>
      </p:pic>
      <p:pic>
        <p:nvPicPr>
          <p:cNvPr id="94217" name="Picture 9" descr="C:\Users\pc\Desktop\родительск уголок\869403_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90475">
            <a:off x="4396157" y="2001458"/>
            <a:ext cx="2924859" cy="4136164"/>
          </a:xfrm>
          <a:prstGeom prst="rect">
            <a:avLst/>
          </a:prstGeom>
          <a:noFill/>
        </p:spPr>
      </p:pic>
      <p:pic>
        <p:nvPicPr>
          <p:cNvPr id="94218" name="Picture 10" descr="C:\Users\pc\Desktop\родительск уголок\869403_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56955">
            <a:off x="5516900" y="2110869"/>
            <a:ext cx="2949352" cy="41708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214290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3399"/>
                </a:solidFill>
              </a:rPr>
              <a:t>Участие в творческом конкурсе «Мой любимый книжный герой»</a:t>
            </a:r>
          </a:p>
          <a:p>
            <a:pPr algn="ctr"/>
            <a:endParaRPr lang="ru-RU" dirty="0" smtClean="0"/>
          </a:p>
        </p:txBody>
      </p:sp>
      <p:pic>
        <p:nvPicPr>
          <p:cNvPr id="94212" name="Picture 4" descr="https://thumbs.dreamstime.com/b/%D1%81%D1%82%D1%80%D0%BE%D0%BA%D0%B0-%D1%86%D0%B2%D0%B5%D1%82%D0%BA%D0%BE%D0%B2-%D1%82%D1%80%D0%B0%D0%B2%D1%8B-%D0%B8-%D0%BC%D0%B0%D1%80%D0%B3%D0%B0%D1%80%D0%B8%D1%82%D0%BA%D0%B8-853377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636"/>
            <a:ext cx="8286808" cy="1645439"/>
          </a:xfrm>
          <a:prstGeom prst="rect">
            <a:avLst/>
          </a:prstGeom>
          <a:noFill/>
        </p:spPr>
      </p:pic>
      <p:pic>
        <p:nvPicPr>
          <p:cNvPr id="97288" name="Picture 8" descr="C:\Users\pc\Downloads\IMG_7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2143122" cy="2857496"/>
          </a:xfrm>
          <a:prstGeom prst="rect">
            <a:avLst/>
          </a:prstGeom>
          <a:noFill/>
        </p:spPr>
      </p:pic>
      <p:pic>
        <p:nvPicPr>
          <p:cNvPr id="97289" name="Picture 9" descr="C:\Users\pc\Downloads\IMG_79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714752"/>
            <a:ext cx="2143141" cy="2857520"/>
          </a:xfrm>
          <a:prstGeom prst="rect">
            <a:avLst/>
          </a:prstGeom>
          <a:noFill/>
        </p:spPr>
      </p:pic>
      <p:pic>
        <p:nvPicPr>
          <p:cNvPr id="97290" name="Picture 10" descr="C:\Users\pc\Downloads\IMG_78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785794"/>
            <a:ext cx="2143140" cy="2857520"/>
          </a:xfrm>
          <a:prstGeom prst="rect">
            <a:avLst/>
          </a:prstGeom>
          <a:noFill/>
        </p:spPr>
      </p:pic>
      <p:pic>
        <p:nvPicPr>
          <p:cNvPr id="97291" name="Picture 11" descr="C:\Users\pc\Downloads\IMG_7774_edit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714356"/>
            <a:ext cx="3071834" cy="2303876"/>
          </a:xfrm>
          <a:prstGeom prst="rect">
            <a:avLst/>
          </a:prstGeom>
          <a:noFill/>
        </p:spPr>
      </p:pic>
      <p:pic>
        <p:nvPicPr>
          <p:cNvPr id="97292" name="Picture 12" descr="C:\Users\pc\Downloads\IMG_77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3643314"/>
            <a:ext cx="2143140" cy="285752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214290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3399"/>
                </a:solidFill>
              </a:rPr>
              <a:t>Результаты в творческом конкурсе «Мой любимый книжный герой»</a:t>
            </a:r>
          </a:p>
          <a:p>
            <a:pPr algn="ctr"/>
            <a:endParaRPr lang="ru-RU" dirty="0" smtClean="0"/>
          </a:p>
        </p:txBody>
      </p:sp>
      <p:pic>
        <p:nvPicPr>
          <p:cNvPr id="94212" name="Picture 4" descr="https://thumbs.dreamstime.com/b/%D1%81%D1%82%D1%80%D0%BE%D0%BA%D0%B0-%D1%86%D0%B2%D0%B5%D1%82%D0%BA%D0%BE%D0%B2-%D1%82%D1%80%D0%B0%D0%B2%D1%8B-%D0%B8-%D0%BC%D0%B0%D1%80%D0%B3%D0%B0%D1%80%D0%B8%D1%82%D0%BA%D0%B8-853377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636"/>
            <a:ext cx="8286808" cy="1645439"/>
          </a:xfrm>
          <a:prstGeom prst="rect">
            <a:avLst/>
          </a:prstGeom>
          <a:noFill/>
        </p:spPr>
      </p:pic>
      <p:pic>
        <p:nvPicPr>
          <p:cNvPr id="97281" name="Picture 1" descr="C:\Users\pc\Downloads\IMG_E82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2071702" cy="2937286"/>
          </a:xfrm>
          <a:prstGeom prst="rect">
            <a:avLst/>
          </a:prstGeom>
          <a:noFill/>
        </p:spPr>
      </p:pic>
      <p:pic>
        <p:nvPicPr>
          <p:cNvPr id="97282" name="Picture 2" descr="C:\Users\pc\Downloads\IMG_E82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00438"/>
            <a:ext cx="2075218" cy="2942270"/>
          </a:xfrm>
          <a:prstGeom prst="rect">
            <a:avLst/>
          </a:prstGeom>
          <a:noFill/>
        </p:spPr>
      </p:pic>
      <p:pic>
        <p:nvPicPr>
          <p:cNvPr id="97283" name="Picture 3" descr="C:\Users\pc\Downloads\IMG_E83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571480"/>
            <a:ext cx="2217463" cy="3143248"/>
          </a:xfrm>
          <a:prstGeom prst="rect">
            <a:avLst/>
          </a:prstGeom>
          <a:noFill/>
        </p:spPr>
      </p:pic>
      <p:pic>
        <p:nvPicPr>
          <p:cNvPr id="97284" name="Picture 4" descr="C:\Users\pc\Downloads\IMG_E82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571480"/>
            <a:ext cx="2275655" cy="3226453"/>
          </a:xfrm>
          <a:prstGeom prst="rect">
            <a:avLst/>
          </a:prstGeom>
          <a:noFill/>
        </p:spPr>
      </p:pic>
      <p:pic>
        <p:nvPicPr>
          <p:cNvPr id="97286" name="Picture 6" descr="C:\Users\pc\Downloads\IMG_E8266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3357562"/>
            <a:ext cx="2208705" cy="3131530"/>
          </a:xfrm>
          <a:prstGeom prst="rect">
            <a:avLst/>
          </a:prstGeom>
          <a:noFill/>
        </p:spPr>
      </p:pic>
      <p:pic>
        <p:nvPicPr>
          <p:cNvPr id="97287" name="Picture 7" descr="C:\Users\pc\Downloads\IMG_E8266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3357562"/>
            <a:ext cx="2286016" cy="324114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571480"/>
            <a:ext cx="814393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Обобщающий результат</a:t>
            </a:r>
          </a:p>
          <a:p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Дети научились понимать смысл сказок.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- Отличать добро от зла, хорошо или плохо, можно или нельзя.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- Дети стали менее застенчивы, не боясь выбирают любую роль.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Вывод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      Ценность сказок заключается в их влиянии на всестороннее развитие ребёнка, а в особенности на нравственное воспитание.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      Сказки внушают уверенность в торжестве правды, победе добра над злом. Чтобы ребёнок стал хорошим человеком, с ним необходимо работать, начиная с раннего возраста. Сказки помогают возрождать в людях духовность, милосердие, гуманность.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       Из всего этого следует: нравственное воспитание возможно через все виды сказок, ибо нравственность изначально заложена в их сюжете.</a:t>
            </a:r>
          </a:p>
        </p:txBody>
      </p:sp>
      <p:pic>
        <p:nvPicPr>
          <p:cNvPr id="95234" name="Picture 2" descr="https://xn--80aavk2aha7f.xn--d1acj3b/wp-content/uploads/2011/10/1305-1024x7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330411"/>
            <a:ext cx="6000792" cy="2527589"/>
          </a:xfrm>
          <a:prstGeom prst="rect">
            <a:avLst/>
          </a:prstGeom>
          <a:noFill/>
        </p:spPr>
      </p:pic>
      <p:pic>
        <p:nvPicPr>
          <p:cNvPr id="95236" name="Picture 4" descr="https://png.pngtree.com/png-clipart/20190924/original/pngtree-pink-flowers-green-leaves-png-image_4838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70626"/>
            <a:ext cx="2000232" cy="238737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868" y="78579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  <a:t>Чтобы сказки не обидеть,</a:t>
            </a:r>
            <a:b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  <a:t>Надо их почаще видеть</a:t>
            </a:r>
            <a:b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  <a:t>Их читать и рисовать,</a:t>
            </a:r>
            <a:b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  <a:t>Их любить и в них играть.</a:t>
            </a:r>
            <a:b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  <a:t>Сказки всех отучат злиться,</a:t>
            </a:r>
            <a:b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  <a:t>Быть добрее и скромнее,</a:t>
            </a:r>
            <a:b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  <a:t>Терпеливее, мудрее.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8306" name="Picture 2" descr="https://avatars.mds.yandex.net/get-pdb/2884467/cf9d844d-d345-4895-84a9-27a9cda38fa5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714752"/>
            <a:ext cx="6786610" cy="2893204"/>
          </a:xfrm>
          <a:prstGeom prst="rect">
            <a:avLst/>
          </a:prstGeom>
          <a:noFill/>
        </p:spPr>
      </p:pic>
      <p:pic>
        <p:nvPicPr>
          <p:cNvPr id="98308" name="Picture 4" descr="https://funart.pro/uploads/posts/2020-03/1585252210_15-p-foni-na-temu-russkikh-narodnikh-skazok-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3563133" cy="252091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images.myshared.ru/6/561891/slide_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3"/>
            <a:ext cx="8245469" cy="618410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83970" name="Picture 2" descr="https://im0-tub-ru.yandex.net/i?id=7c5042528f6262d368bb458c18a6be13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5643578"/>
            <a:ext cx="6500858" cy="1000132"/>
          </a:xfrm>
          <a:prstGeom prst="rect">
            <a:avLst/>
          </a:prstGeom>
          <a:noFill/>
        </p:spPr>
      </p:pic>
      <p:pic>
        <p:nvPicPr>
          <p:cNvPr id="83972" name="Picture 4" descr="https://im0-tub-ru.yandex.net/i?id=37d0abdff684a68cff2fc2167aa610f7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643446"/>
            <a:ext cx="1500198" cy="2054130"/>
          </a:xfrm>
          <a:prstGeom prst="rect">
            <a:avLst/>
          </a:prstGeom>
          <a:noFill/>
        </p:spPr>
      </p:pic>
      <p:pic>
        <p:nvPicPr>
          <p:cNvPr id="83974" name="Picture 6" descr="https://im0-tub-ru.yandex.net/i?id=01cc8466476c34f1fc756327f6a497d7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143248"/>
            <a:ext cx="1714512" cy="1428759"/>
          </a:xfrm>
          <a:prstGeom prst="rect">
            <a:avLst/>
          </a:prstGeom>
          <a:noFill/>
        </p:spPr>
      </p:pic>
      <p:pic>
        <p:nvPicPr>
          <p:cNvPr id="83976" name="Picture 8" descr="https://ds02.infourok.ru/uploads/ex/002a/00036f11-c2e89fc2/16/hello_html_ef4a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71480"/>
            <a:ext cx="1689064" cy="2534311"/>
          </a:xfrm>
          <a:prstGeom prst="rect">
            <a:avLst/>
          </a:prstGeom>
          <a:noFill/>
        </p:spPr>
      </p:pic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Актуальность</a:t>
            </a: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рождения ребёнок нацелен на идеал хорошего, поэтому уже с самого младшего возраста необходимо показать нравственную и духовную суть каждого поступка. Такие нравственные категории, как добро и зло, хорошо и плохо, целесообразно формировать как своим примером, а также с помощью народных сказок, в том числе о животных. Чтобы ребенок вырос хорошим человеком, с ним необходимо работать, начиная с раннего детства. Сказки помогают возрождать в людях духовность, милосердие, гуманность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</a:rPr>
              <a:t> Почему же сказка так эффективна при работе с детьми, особенно в дошкольном возрасте?</a:t>
            </a:r>
          </a:p>
          <a:p>
            <a:pPr lvl="0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</a:rPr>
              <a:t>       В</a:t>
            </a:r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</a:rPr>
              <a:t> дошкольном возрасте восприятие сказки становится специфической деятельностью ребенка, что позволяет ему свободно мечтать и фантазировать.</a:t>
            </a:r>
          </a:p>
          <a:p>
            <a:pPr lvl="0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</a:rPr>
              <a:t>     Воспринимая </a:t>
            </a:r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</a:rPr>
              <a:t>сказку, ребенок с одной стороны сравнивает себя со сказочным героем, и это позволяет ему почувствовать и понять, что не у него одного есть такие проблемы и переживания. С другой стороны, посредством сказочных образов ребенку предлагаются выходы из различных сложных ситуаций, пути разрешения возникших конфликтов, позитивная поддержка его возможностей и веры в себя. При этом ребенок отождествляет себя с положительным героем.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84994" name="Picture 2" descr="https://im0-tub-ru.yandex.net/i?id=90c3ab000933a2898ecc11ea3720c35f&amp;ref=rim&amp;n=33&amp;w=429&amp;h=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5286388"/>
            <a:ext cx="6786610" cy="1428750"/>
          </a:xfrm>
          <a:prstGeom prst="rect">
            <a:avLst/>
          </a:prstGeom>
          <a:noFill/>
        </p:spPr>
      </p:pic>
      <p:pic>
        <p:nvPicPr>
          <p:cNvPr id="84996" name="Picture 4" descr="https://cdn1.ozone.ru/multimedia/1018765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57760"/>
            <a:ext cx="2594470" cy="1714512"/>
          </a:xfrm>
          <a:prstGeom prst="rect">
            <a:avLst/>
          </a:prstGeom>
          <a:noFill/>
        </p:spPr>
      </p:pic>
      <p:pic>
        <p:nvPicPr>
          <p:cNvPr id="85000" name="Picture 8" descr="https://im0-tub-ru.yandex.net/i?id=94d42e3baf3d4275cdc6f627a8e70383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04"/>
            <a:ext cx="1465236" cy="2026790"/>
          </a:xfrm>
          <a:prstGeom prst="rect">
            <a:avLst/>
          </a:prstGeom>
          <a:noFill/>
        </p:spPr>
      </p:pic>
      <p:pic>
        <p:nvPicPr>
          <p:cNvPr id="85002" name="Picture 10" descr="https://img2.freepng.ru/20180421/lfw/kisspng-rooster-chicken-fairy-tale-idea-clip-art-bullfinch-5adbde7aa896a0.4383133715243587786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86058"/>
            <a:ext cx="2285984" cy="1777987"/>
          </a:xfrm>
          <a:prstGeom prst="rect">
            <a:avLst/>
          </a:prstGeom>
          <a:noFill/>
        </p:spPr>
      </p:pic>
      <p:sp>
        <p:nvSpPr>
          <p:cNvPr id="85003" name="Rectangle 11"/>
          <p:cNvSpPr>
            <a:spLocks noChangeArrowheads="1"/>
          </p:cNvSpPr>
          <p:nvPr/>
        </p:nvSpPr>
        <p:spPr bwMode="auto">
          <a:xfrm>
            <a:off x="2357422" y="500042"/>
            <a:ext cx="600079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Проблема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       Разрешение проблем нравственного и духовного воспитания требует поиска наиболее эффективных путей или переосмысления уже известных. Действенным средством в воспитании моральных качеств личности дошкольников является сказка. Духовно-нравственное воспитание – это формирование ценного отношения к жизни, обеспечивающего устойчивое, гармоничное развитие человека, включая в себя воспитания чувства долга, справедливости, ответственности. Любое общество заинтересовано в сохранении и передаче накопленного опыта. Сохранение этого опыта во многом зависит от системы образования и воспитания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86018" name="Picture 2" descr="https://im0-tub-ru.yandex.net/i?id=97733212f3868044b42af8fcc3d281e8&amp;ref=rim&amp;n=33&amp;w=480&amp;h=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5929330"/>
            <a:ext cx="6858048" cy="785808"/>
          </a:xfrm>
          <a:prstGeom prst="rect">
            <a:avLst/>
          </a:prstGeom>
          <a:noFill/>
        </p:spPr>
      </p:pic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26" name="Picture 10" descr="https://illustrators.ru/uploads/illustration/image/703153/main_703153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428868"/>
            <a:ext cx="1608648" cy="2276440"/>
          </a:xfrm>
          <a:prstGeom prst="rect">
            <a:avLst/>
          </a:prstGeom>
          <a:noFill/>
        </p:spPr>
      </p:pic>
      <p:pic>
        <p:nvPicPr>
          <p:cNvPr id="86028" name="Picture 12" descr="https://fs00.infourok.ru/images/doc/169/193926/img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86298"/>
            <a:ext cx="2071701" cy="2071702"/>
          </a:xfrm>
          <a:prstGeom prst="rect">
            <a:avLst/>
          </a:prstGeom>
          <a:noFill/>
        </p:spPr>
      </p:pic>
      <p:pic>
        <p:nvPicPr>
          <p:cNvPr id="86030" name="Picture 14" descr="https://i.pinimg.com/originals/6a/24/10/6a241078cfe04020843877c07c48414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66"/>
            <a:ext cx="1299868" cy="1987505"/>
          </a:xfrm>
          <a:prstGeom prst="rect">
            <a:avLst/>
          </a:prstGeom>
          <a:noFill/>
        </p:spPr>
      </p:pic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Цели: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Развивать и воспитывать в душе каждого ребёнка духовное начало.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Выявить и изучить воспитательные особенности русской народной сказки.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Развивать образный строй речи, обогащать словарный запас, формировать навыки связной речи.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Формировать нравственные представления и воспитывать нравственные качества личности (чувство милосердия, сострадания, уважения и послушания).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Развивать творческую самостоятельность, артистизм.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86018" name="Picture 2" descr="https://im0-tub-ru.yandex.net/i?id=97733212f3868044b42af8fcc3d281e8&amp;ref=rim&amp;n=33&amp;w=480&amp;h=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5929330"/>
            <a:ext cx="6858048" cy="785808"/>
          </a:xfrm>
          <a:prstGeom prst="rect">
            <a:avLst/>
          </a:prstGeom>
          <a:noFill/>
        </p:spPr>
      </p:pic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26" name="Picture 10" descr="https://illustrators.ru/uploads/illustration/image/703153/main_703153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428868"/>
            <a:ext cx="1608648" cy="2276440"/>
          </a:xfrm>
          <a:prstGeom prst="rect">
            <a:avLst/>
          </a:prstGeom>
          <a:noFill/>
        </p:spPr>
      </p:pic>
      <p:pic>
        <p:nvPicPr>
          <p:cNvPr id="86028" name="Picture 12" descr="https://fs00.infourok.ru/images/doc/169/193926/img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86298"/>
            <a:ext cx="2071701" cy="2071702"/>
          </a:xfrm>
          <a:prstGeom prst="rect">
            <a:avLst/>
          </a:prstGeom>
          <a:noFill/>
        </p:spPr>
      </p:pic>
      <p:pic>
        <p:nvPicPr>
          <p:cNvPr id="86030" name="Picture 14" descr="https://i.pinimg.com/originals/6a/24/10/6a241078cfe04020843877c07c48414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66"/>
            <a:ext cx="1299868" cy="1987505"/>
          </a:xfrm>
          <a:prstGeom prst="rect">
            <a:avLst/>
          </a:prstGeom>
          <a:noFill/>
        </p:spPr>
      </p:pic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Для достижения цели я определила, следующие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Помогать детям в освоении духовно- нравственных ценностей, формирование нравственных качеств в процессе установления позитивных межличностных отношений.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Развивать способность детей отличать добро и зло, хорошее от плохого в сказке и жизни, умение делать нравственный выбор.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Способствовать воспитанию послушания родителям на основе любви и уважения к близким людям.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Содействовать развитию эстетического вкуса, умение видеть, ценить и беречь красоту.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Развивать умение думать, сравнивать, анализировать поступки сказочных героев, учить давать оценку поведению своему и других.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Создать необходимые условия для знакомства детей с русскими народными 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сказками.</a:t>
            </a:r>
            <a:endParaRPr lang="ru-RU" sz="1400" b="1" i="1" dirty="0" smtClean="0">
              <a:solidFill>
                <a:schemeClr val="bg2">
                  <a:lumMod val="25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Помочь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родителям понять ценность сказки, ее особую роль в воспитании сегодняшнего и в особенности завтрашнего человека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sz="1400" smtClean="0">
              <a:solidFill>
                <a:schemeClr val="bg2">
                  <a:lumMod val="25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sz="1400" b="1" i="1" smtClean="0">
                <a:solidFill>
                  <a:schemeClr val="bg2">
                    <a:lumMod val="25000"/>
                  </a:schemeClr>
                </a:solidFill>
              </a:rPr>
              <a:t>Детям </a:t>
            </a: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</a:rPr>
              <a:t>интересно слушать сказки. Они сопереживают положительным героям, подсказывают им, как надо и не надо поступать, у кого спрашивать совет, а к чьим советам нельзя прислушиваться.</a:t>
            </a:r>
          </a:p>
          <a:p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</a:rPr>
              <a:t>После прочтения сказки обязательно идет обсуждение. Дети верят в сказку, а значит, через нее легче обучать и воспитывать. Таким образом, сказка жи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</a:rPr>
              <a:t>ла, живет и будет жить, и играть огромную воспитательную роль.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Работа с родителями: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Индивидуальные консультации и беседы с родителями.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Оформление уголка для родителей на </a:t>
            </a: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тему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 «Воспитание нравственных качеств детей дошкольного возраста посредством русских народных сказок»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b="1" i="1" dirty="0" smtClean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Times New Roman" pitchFamily="18" charset="0"/>
              </a:rPr>
              <a:t>Образовательные области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Познавательное развитие.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Речевое развитие.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Художественно – эстетическое.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Социально-коммуникативное.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7043" name="Picture 3" descr="https://photoshop-kopona.com/uploads/posts/2019-06/1560824725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4756882"/>
            <a:ext cx="6858048" cy="1951582"/>
          </a:xfrm>
          <a:prstGeom prst="rect">
            <a:avLst/>
          </a:prstGeom>
          <a:noFill/>
        </p:spPr>
      </p:pic>
      <p:pic>
        <p:nvPicPr>
          <p:cNvPr id="87045" name="Picture 5" descr="https://img.labirint.ru/rcimg/0cb72de4f330085e2e324a6c27f4f0d6/1920x1080/comments_pic/1446/10_eeb1e7e85ccc1b43ac2af6c793577e1b_1415865383.jpg?1415865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1916095" cy="2496541"/>
          </a:xfrm>
          <a:prstGeom prst="rect">
            <a:avLst/>
          </a:prstGeom>
          <a:noFill/>
        </p:spPr>
      </p:pic>
      <p:pic>
        <p:nvPicPr>
          <p:cNvPr id="87047" name="Picture 7" descr="https://avatars.mds.yandex.net/get-pdb/877347/592cf5ca-51f9-4716-a1a1-6580ff5e224d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86058"/>
            <a:ext cx="1571636" cy="2358119"/>
          </a:xfrm>
          <a:prstGeom prst="rect">
            <a:avLst/>
          </a:prstGeom>
          <a:noFill/>
        </p:spPr>
      </p:pic>
      <p:pic>
        <p:nvPicPr>
          <p:cNvPr id="87049" name="Picture 9" descr="https://fs01.vseosvita.ua/01004fro-738e/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57760"/>
            <a:ext cx="2387553" cy="179066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214290"/>
            <a:ext cx="835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cs typeface="Times New Roman" pitchFamily="18" charset="0"/>
              </a:rPr>
              <a:t>- Подбор художественной литературы (сказок) соответствующих возрасту детей</a:t>
            </a:r>
          </a:p>
          <a:p>
            <a:r>
              <a:rPr lang="ru-RU" b="1" i="1" dirty="0" smtClean="0">
                <a:solidFill>
                  <a:srgbClr val="FF0000"/>
                </a:solidFill>
                <a:cs typeface="Times New Roman" pitchFamily="18" charset="0"/>
              </a:rPr>
              <a:t>- Разработка конспектов НОД с детьми</a:t>
            </a:r>
          </a:p>
          <a:p>
            <a:r>
              <a:rPr lang="ru-RU" b="1" i="1" dirty="0" smtClean="0">
                <a:solidFill>
                  <a:srgbClr val="FF0000"/>
                </a:solidFill>
                <a:cs typeface="Times New Roman" pitchFamily="18" charset="0"/>
              </a:rPr>
              <a:t>- Чтение сказок с рассматриванием иллюстраций и обсуждением поступков героев.</a:t>
            </a:r>
          </a:p>
        </p:txBody>
      </p:sp>
      <p:pic>
        <p:nvPicPr>
          <p:cNvPr id="89092" name="Picture 4" descr="http://mdou3rakit.narod.ru/img_new/rom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714884"/>
            <a:ext cx="8643998" cy="2000240"/>
          </a:xfrm>
          <a:prstGeom prst="rect">
            <a:avLst/>
          </a:prstGeom>
          <a:noFill/>
        </p:spPr>
      </p:pic>
      <p:pic>
        <p:nvPicPr>
          <p:cNvPr id="16" name="Picture 3" descr="C:\Users\pc\Downloads\IMG_9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2428892" cy="3238523"/>
          </a:xfrm>
          <a:prstGeom prst="rect">
            <a:avLst/>
          </a:prstGeom>
          <a:noFill/>
        </p:spPr>
      </p:pic>
      <p:pic>
        <p:nvPicPr>
          <p:cNvPr id="17" name="Picture 11" descr="C:\Users\pc\Downloads\IMG_96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643050"/>
            <a:ext cx="2952739" cy="2214554"/>
          </a:xfrm>
          <a:prstGeom prst="rect">
            <a:avLst/>
          </a:prstGeom>
          <a:noFill/>
        </p:spPr>
      </p:pic>
      <p:pic>
        <p:nvPicPr>
          <p:cNvPr id="18" name="Picture 6" descr="C:\Users\pc\Downloads\IMG_5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000504"/>
            <a:ext cx="2857520" cy="2143140"/>
          </a:xfrm>
          <a:prstGeom prst="rect">
            <a:avLst/>
          </a:prstGeom>
          <a:noFill/>
        </p:spPr>
      </p:pic>
      <p:pic>
        <p:nvPicPr>
          <p:cNvPr id="15" name="Рисунок 14" descr="C:\Users\pc\Desktop\IMG_4930_edite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571744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5918" y="285728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85984" y="785794"/>
            <a:ext cx="578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86020" name="AutoShape 4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2" name="AutoShape 6" descr="https://sad9.ru/images/u/pages/skazki-russkie-narodnie-kolobok-cover-4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24" name="AutoShape 8" descr="http://www.k-zn.ru/upload/iblock/14f/14f576c17f15841a4fb647effd230ef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2071670" y="285728"/>
            <a:ext cx="6643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2214546" y="1000108"/>
            <a:ext cx="64293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214290"/>
            <a:ext cx="835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cs typeface="Times New Roman" pitchFamily="18" charset="0"/>
              </a:rPr>
              <a:t>- Подбор художественной литературы (сказок) соответствующих возрасту детей</a:t>
            </a:r>
          </a:p>
          <a:p>
            <a:r>
              <a:rPr lang="ru-RU" b="1" i="1" dirty="0" smtClean="0">
                <a:solidFill>
                  <a:srgbClr val="FF0000"/>
                </a:solidFill>
                <a:cs typeface="Times New Roman" pitchFamily="18" charset="0"/>
              </a:rPr>
              <a:t>- Разработка конспектов НОД с детьми</a:t>
            </a:r>
          </a:p>
          <a:p>
            <a:r>
              <a:rPr lang="ru-RU" b="1" i="1" dirty="0" smtClean="0">
                <a:solidFill>
                  <a:srgbClr val="FF0000"/>
                </a:solidFill>
                <a:cs typeface="Times New Roman" pitchFamily="18" charset="0"/>
              </a:rPr>
              <a:t>- Чтение сказок с рассматриванием иллюстраций и обсуждением поступков героев.</a:t>
            </a:r>
          </a:p>
        </p:txBody>
      </p:sp>
      <p:pic>
        <p:nvPicPr>
          <p:cNvPr id="89092" name="Picture 4" descr="http://mdou3rakit.narod.ru/img_new/rom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714884"/>
            <a:ext cx="8643998" cy="2000240"/>
          </a:xfrm>
          <a:prstGeom prst="rect">
            <a:avLst/>
          </a:prstGeom>
          <a:noFill/>
        </p:spPr>
      </p:pic>
      <p:pic>
        <p:nvPicPr>
          <p:cNvPr id="101378" name="Picture 2" descr="C:\Users\pc\Downloads\IMG-20200221-WA0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643050"/>
            <a:ext cx="2928958" cy="2196718"/>
          </a:xfrm>
          <a:prstGeom prst="rect">
            <a:avLst/>
          </a:prstGeom>
          <a:noFill/>
        </p:spPr>
      </p:pic>
      <p:pic>
        <p:nvPicPr>
          <p:cNvPr id="101379" name="Picture 3" descr="C:\Users\pc\Downloads\IMG-20200221-WA0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43050"/>
            <a:ext cx="2857519" cy="2143140"/>
          </a:xfrm>
          <a:prstGeom prst="rect">
            <a:avLst/>
          </a:prstGeom>
          <a:noFill/>
        </p:spPr>
      </p:pic>
      <p:pic>
        <p:nvPicPr>
          <p:cNvPr id="101380" name="Picture 4" descr="C:\Users\pc\Downloads\IMG-20200221-WA0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738564"/>
            <a:ext cx="2357436" cy="2857495"/>
          </a:xfrm>
          <a:prstGeom prst="rect">
            <a:avLst/>
          </a:prstGeom>
          <a:noFill/>
        </p:spPr>
      </p:pic>
      <p:pic>
        <p:nvPicPr>
          <p:cNvPr id="14" name="Рисунок 13" descr="C:\Users\pc\Desktop\Новая папка\колобок\IMG_068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857628"/>
            <a:ext cx="250033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pc\Desktop\Новая папка\IMG_07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857628"/>
            <a:ext cx="2500330" cy="278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348</Words>
  <Application>Microsoft Office PowerPoint</Application>
  <PresentationFormat>Экран (4:3)</PresentationFormat>
  <Paragraphs>121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pc</cp:lastModifiedBy>
  <cp:revision>111</cp:revision>
  <dcterms:created xsi:type="dcterms:W3CDTF">2018-03-27T14:44:17Z</dcterms:created>
  <dcterms:modified xsi:type="dcterms:W3CDTF">2020-08-30T21:49:46Z</dcterms:modified>
</cp:coreProperties>
</file>