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57" r:id="rId6"/>
    <p:sldId id="262" r:id="rId7"/>
    <p:sldId id="263" r:id="rId8"/>
    <p:sldId id="264" r:id="rId9"/>
    <p:sldId id="266" r:id="rId10"/>
    <p:sldId id="267" r:id="rId11"/>
    <p:sldId id="287" r:id="rId12"/>
    <p:sldId id="270" r:id="rId13"/>
    <p:sldId id="269" r:id="rId14"/>
    <p:sldId id="288" r:id="rId15"/>
    <p:sldId id="271" r:id="rId16"/>
    <p:sldId id="272" r:id="rId17"/>
    <p:sldId id="274" r:id="rId18"/>
    <p:sldId id="275" r:id="rId19"/>
    <p:sldId id="273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2CC6"/>
    <a:srgbClr val="2326AD"/>
    <a:srgbClr val="2225B0"/>
    <a:srgbClr val="090A2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D3FB5-15A3-4668-B2C8-957D8D051406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3F9D7-55F8-420B-8930-9D3C665714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D3FB5-15A3-4668-B2C8-957D8D051406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3F9D7-55F8-420B-8930-9D3C665714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D3FB5-15A3-4668-B2C8-957D8D051406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3F9D7-55F8-420B-8930-9D3C665714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D3FB5-15A3-4668-B2C8-957D8D051406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3F9D7-55F8-420B-8930-9D3C665714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D3FB5-15A3-4668-B2C8-957D8D051406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3F9D7-55F8-420B-8930-9D3C665714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D3FB5-15A3-4668-B2C8-957D8D051406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3F9D7-55F8-420B-8930-9D3C665714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D3FB5-15A3-4668-B2C8-957D8D051406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3F9D7-55F8-420B-8930-9D3C665714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D3FB5-15A3-4668-B2C8-957D8D051406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3F9D7-55F8-420B-8930-9D3C665714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D3FB5-15A3-4668-B2C8-957D8D051406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3F9D7-55F8-420B-8930-9D3C665714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D3FB5-15A3-4668-B2C8-957D8D051406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3F9D7-55F8-420B-8930-9D3C665714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D3FB5-15A3-4668-B2C8-957D8D051406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3F9D7-55F8-420B-8930-9D3C665714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8000">
              <a:schemeClr val="tx2">
                <a:lumMod val="60000"/>
                <a:lumOff val="40000"/>
              </a:schemeClr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4D3FB5-15A3-4668-B2C8-957D8D051406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83F9D7-55F8-420B-8930-9D3C6657148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PX\Desktop\&#1086;&#1090;&#1082;%20&#1079;&#1072;&#1085;&#1103;\&#1053;&#1086;&#1074;&#1072;&#1103;%20&#1079;&#1072;&#1087;&#1080;&#1089;&#1100;%2045.m4a" TargetMode="Externa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PX\Desktop\&#1086;&#1090;&#1082;%20&#1079;&#1072;&#1085;&#1103;\&#1079;&#1074;&#1091;&#1082;&#1080;\&#1072;&#1079;&#1073;&#1091;&#1082;&#1072;%20&#1084;&#1086;&#1088;&#1079;&#1077;.mp3" TargetMode="Externa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PX\Desktop\&#1086;&#1090;&#1082;%20&#1079;&#1072;&#1085;&#1103;\&#1053;&#1086;&#1074;&#1072;&#1103;%20&#1079;&#1072;&#1087;&#1080;&#1089;&#1100;%2044.m4a" TargetMode="External"/><Relationship Id="rId5" Type="http://schemas.openxmlformats.org/officeDocument/2006/relationships/image" Target="../media/image31.png"/><Relationship Id="rId4" Type="http://schemas.openxmlformats.org/officeDocument/2006/relationships/image" Target="../media/image21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6.jpe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PX\Desktop\&#1086;&#1090;&#1082;%20&#1079;&#1072;&#1085;&#1103;\&#1079;&#1074;&#1091;&#1082;&#1080;\&#1074;&#1079;&#1083;&#1077;&#1090;.mp3" TargetMode="Externa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PX\Desktop\&#1086;&#1090;&#1082;%20&#1079;&#1072;&#1085;&#1103;\&#1079;&#1074;&#1091;&#1082;&#1080;\&#1087;&#1072;&#1076;&#1072;&#1077;&#1090;%20&#1084;&#1077;&#1090;&#1077;&#1086;&#1088;.mp3" TargetMode="Externa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PX\Desktop\&#1086;&#1090;&#1082;%20&#1079;&#1072;&#1085;&#1103;\&#1079;&#1074;&#1091;&#1082;&#1080;\&#1072;&#1079;&#1073;&#1091;&#1082;&#1072;%20&#1084;&#1086;&#1088;&#1079;&#1077;.mp3" TargetMode="External"/><Relationship Id="rId4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9.png"/><Relationship Id="rId1" Type="http://schemas.openxmlformats.org/officeDocument/2006/relationships/audio" Target="file:///C:\Users\PX\Desktop\&#1086;&#1090;&#1082;%20&#1079;&#1072;&#1085;&#1103;\&#1079;&#1074;&#1091;&#1082;&#1080;\&#1079;&#1072;&#1087;&#1091;&#1089;&#1082;%20&#1088;&#1072;&#1082;&#1077;&#1090;&#1099;.mp3" TargetMode="Externa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PX\Desktop\&#1086;&#1090;&#1082;%20&#1079;&#1072;&#1085;&#1103;\&#1053;&#1086;&#1074;&#1072;&#1103;%20&#1079;&#1072;&#1087;&#1080;&#1089;&#1100;%2043.m4a" TargetMode="External"/><Relationship Id="rId5" Type="http://schemas.openxmlformats.org/officeDocument/2006/relationships/image" Target="../media/image22.png"/><Relationship Id="rId4" Type="http://schemas.openxmlformats.org/officeDocument/2006/relationships/image" Target="../media/image2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Открытое занятие по математике в подготовительной группе «Путешествие в планету Математика»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4643446"/>
            <a:ext cx="6400800" cy="1752600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Подготовила: Воспитатель </a:t>
            </a:r>
            <a:r>
              <a:rPr lang="ru-RU" sz="2000" b="1" i="1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Ш.А.Бекирова</a:t>
            </a:r>
            <a:endParaRPr lang="ru-RU" sz="2000" b="1" i="1" dirty="0" smtClean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r>
              <a:rPr lang="ru-RU" sz="2000" b="1" i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МБДОУ «Детский сад г.Багратионовска»</a:t>
            </a:r>
          </a:p>
          <a:p>
            <a:r>
              <a:rPr lang="ru-RU" sz="2000" b="1" i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16.02.2023г.</a:t>
            </a:r>
            <a:endParaRPr lang="ru-RU" sz="2000" b="1" i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PX\Desktop\отк заня\d84f1604bb2d354dd939897f6a40517b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51566" y="-302448"/>
            <a:ext cx="9195566" cy="716044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928662" y="2857496"/>
            <a:ext cx="7171451" cy="1754326"/>
          </a:xfrm>
          <a:prstGeom prst="rect">
            <a:avLst/>
          </a:prstGeom>
          <a:solidFill>
            <a:srgbClr val="FFC00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ПЛАНЕТА № 2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«БЫВАЕТ- НЕ БЫВАЕТ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786182" y="857232"/>
            <a:ext cx="114300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800" b="1" dirty="0" smtClean="0">
                <a:solidFill>
                  <a:srgbClr val="FF0000"/>
                </a:solidFill>
              </a:rPr>
              <a:t>?</a:t>
            </a:r>
            <a:endParaRPr lang="ru-RU" sz="8800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000892" y="4857760"/>
            <a:ext cx="114300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800" b="1" dirty="0" smtClean="0">
                <a:solidFill>
                  <a:srgbClr val="FF0000"/>
                </a:solidFill>
              </a:rPr>
              <a:t>?</a:t>
            </a:r>
            <a:endParaRPr lang="ru-RU" sz="8800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786182" y="4857760"/>
            <a:ext cx="114300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800" b="1" dirty="0" smtClean="0">
                <a:solidFill>
                  <a:srgbClr val="FF0000"/>
                </a:solidFill>
              </a:rPr>
              <a:t>?</a:t>
            </a:r>
            <a:endParaRPr lang="ru-RU" sz="8800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14348" y="285728"/>
            <a:ext cx="114300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800" b="1" dirty="0" smtClean="0">
                <a:solidFill>
                  <a:srgbClr val="FF0000"/>
                </a:solidFill>
              </a:rPr>
              <a:t>?</a:t>
            </a:r>
            <a:endParaRPr lang="ru-RU" sz="8800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286644" y="642918"/>
            <a:ext cx="114300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800" b="1" dirty="0" smtClean="0">
                <a:solidFill>
                  <a:srgbClr val="FF0000"/>
                </a:solidFill>
              </a:rPr>
              <a:t>?</a:t>
            </a:r>
            <a:endParaRPr lang="ru-RU" sz="8800" dirty="0">
              <a:solidFill>
                <a:srgbClr val="FF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285852" y="4929198"/>
            <a:ext cx="114300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800" b="1" dirty="0" smtClean="0">
                <a:solidFill>
                  <a:srgbClr val="FF0000"/>
                </a:solidFill>
              </a:rPr>
              <a:t>?</a:t>
            </a:r>
            <a:endParaRPr lang="ru-RU" sz="8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PX\Desktop\отк заня\d84f1604bb2d354dd939897f6a40517b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51566" y="-302448"/>
            <a:ext cx="9195566" cy="7160448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500034" y="0"/>
            <a:ext cx="8143932" cy="6124754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282CC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1.Бывает круг с тремя углами? (нет, три угла у треугольника).                                                                </a:t>
            </a:r>
            <a:endParaRPr lang="ru-RU" sz="2800" b="1" dirty="0" smtClean="0">
              <a:solidFill>
                <a:srgbClr val="282CC6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282CC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2.Бывает у  белки с бельчонком 4 хвоста? ( нет,2 хвоста 1 +1=2)</a:t>
            </a:r>
            <a:endParaRPr lang="ru-RU" sz="2800" b="1" dirty="0" smtClean="0">
              <a:solidFill>
                <a:srgbClr val="282CC6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282CC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3.Бывает у зайчонка  4 лапы? (Да. У зайца всего  4 лапы)</a:t>
            </a:r>
            <a:endParaRPr lang="ru-RU" sz="2800" b="1" dirty="0" smtClean="0">
              <a:solidFill>
                <a:srgbClr val="282CC6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282CC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 Бывает квадрат круглый? А почему? (Нет .У квадрата четыре угла)</a:t>
            </a:r>
            <a:endParaRPr lang="ru-RU" sz="2800" b="1" dirty="0" smtClean="0">
              <a:solidFill>
                <a:srgbClr val="282CC6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282CC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5.Бывает у лисы и лисёнка всего  4 уха ? ( Да. 2 уха у лисы + 2 у лисёнка =4)</a:t>
            </a:r>
            <a:endParaRPr lang="ru-RU" sz="2800" b="1" dirty="0" smtClean="0">
              <a:solidFill>
                <a:srgbClr val="282CC6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282CC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  Бывает у машины 2 руля? </a:t>
            </a:r>
            <a:endParaRPr lang="ru-RU" sz="2800" b="1" dirty="0" smtClean="0">
              <a:solidFill>
                <a:srgbClr val="282CC6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282CC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7. Бывает книжка без страниц? </a:t>
            </a:r>
            <a:endParaRPr lang="ru-RU" sz="2800" b="1" dirty="0" smtClean="0">
              <a:solidFill>
                <a:srgbClr val="282CC6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282CC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8. Семь пятниц на неделе?</a:t>
            </a:r>
            <a:endParaRPr lang="ru-RU" sz="2800" b="1" dirty="0">
              <a:solidFill>
                <a:srgbClr val="282CC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PX\Desktop\отк заня\kosmos-grafika-risunok-zvezdy-planet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286776" y="285728"/>
            <a:ext cx="4285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solidFill>
                  <a:srgbClr val="FFC000"/>
                </a:solidFill>
              </a:rPr>
              <a:t>4</a:t>
            </a:r>
            <a:endParaRPr lang="ru-RU" sz="6000" dirty="0">
              <a:solidFill>
                <a:srgbClr val="FFC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00100" y="2714621"/>
            <a:ext cx="4286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solidFill>
                  <a:srgbClr val="FFC000"/>
                </a:solidFill>
              </a:rPr>
              <a:t>1</a:t>
            </a:r>
            <a:endParaRPr lang="ru-RU" sz="6000" dirty="0">
              <a:solidFill>
                <a:srgbClr val="FFC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00364" y="1214422"/>
            <a:ext cx="4285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solidFill>
                  <a:srgbClr val="FFC000"/>
                </a:solidFill>
              </a:rPr>
              <a:t>2</a:t>
            </a:r>
            <a:endParaRPr lang="ru-RU" sz="6000" dirty="0">
              <a:solidFill>
                <a:srgbClr val="FFC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215074" y="785794"/>
            <a:ext cx="4285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solidFill>
                  <a:srgbClr val="FFC000"/>
                </a:solidFill>
              </a:rPr>
              <a:t>3</a:t>
            </a:r>
            <a:endParaRPr lang="ru-RU" sz="6000" dirty="0">
              <a:solidFill>
                <a:srgbClr val="FFC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43636" y="2500306"/>
            <a:ext cx="4285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solidFill>
                  <a:srgbClr val="FFC000"/>
                </a:solidFill>
              </a:rPr>
              <a:t>5</a:t>
            </a:r>
            <a:endParaRPr lang="ru-RU" sz="6000" dirty="0">
              <a:solidFill>
                <a:srgbClr val="FFC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072462" y="2786058"/>
            <a:ext cx="4285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solidFill>
                  <a:srgbClr val="FFC000"/>
                </a:solidFill>
              </a:rPr>
              <a:t>6</a:t>
            </a:r>
            <a:endParaRPr lang="ru-RU" sz="6000" dirty="0">
              <a:solidFill>
                <a:srgbClr val="FFC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929322" y="4572008"/>
            <a:ext cx="5714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solidFill>
                  <a:srgbClr val="FFC000"/>
                </a:solidFill>
              </a:rPr>
              <a:t>7</a:t>
            </a:r>
            <a:endParaRPr lang="ru-RU" sz="6000" dirty="0">
              <a:solidFill>
                <a:srgbClr val="FFC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357554" y="5357826"/>
            <a:ext cx="50006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solidFill>
                  <a:srgbClr val="FFC000"/>
                </a:solidFill>
              </a:rPr>
              <a:t>8</a:t>
            </a:r>
            <a:endParaRPr lang="ru-RU" sz="6000" dirty="0">
              <a:solidFill>
                <a:srgbClr val="FFC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643042" y="5643578"/>
            <a:ext cx="4285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6000" dirty="0">
              <a:solidFill>
                <a:srgbClr val="FFC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142976" y="4643446"/>
            <a:ext cx="10715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FFC000"/>
                </a:solidFill>
              </a:rPr>
              <a:t>9</a:t>
            </a:r>
            <a:endParaRPr lang="ru-RU" sz="4800" dirty="0">
              <a:solidFill>
                <a:srgbClr val="FFC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643174" y="4357694"/>
            <a:ext cx="10715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800" dirty="0">
              <a:solidFill>
                <a:srgbClr val="FFC000"/>
              </a:solidFill>
            </a:endParaRPr>
          </a:p>
        </p:txBody>
      </p:sp>
      <p:pic>
        <p:nvPicPr>
          <p:cNvPr id="18" name="Picture 3" descr="C:\Users\PX\Desktop\отк заня\Red-X-in-Circle-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3714752"/>
            <a:ext cx="3821937" cy="3397273"/>
          </a:xfrm>
          <a:prstGeom prst="rect">
            <a:avLst/>
          </a:prstGeom>
          <a:noFill/>
        </p:spPr>
      </p:pic>
      <p:pic>
        <p:nvPicPr>
          <p:cNvPr id="19" name="Picture 3" descr="C:\Users\PX\Desktop\отк заня\Red-X-in-Circle-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4659322"/>
            <a:ext cx="2911098" cy="2587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PX\Desktop\отк заня\d84f1604bb2d354dd939897f6a40517b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51566" y="-302448"/>
            <a:ext cx="9195566" cy="716044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319877" y="2967335"/>
            <a:ext cx="4263026" cy="1754326"/>
          </a:xfrm>
          <a:prstGeom prst="rect">
            <a:avLst/>
          </a:prstGeom>
          <a:solidFill>
            <a:srgbClr val="FFC00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ПЛАНЕТА№ 7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ИФРЫ»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43768" y="500042"/>
            <a:ext cx="114300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800" b="1" dirty="0" smtClean="0">
                <a:solidFill>
                  <a:srgbClr val="FFC000"/>
                </a:solidFill>
              </a:rPr>
              <a:t>2</a:t>
            </a:r>
            <a:endParaRPr lang="ru-RU" sz="8800" dirty="0">
              <a:solidFill>
                <a:srgbClr val="FFC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00166" y="5143512"/>
            <a:ext cx="114300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800" b="1" dirty="0" smtClean="0">
                <a:solidFill>
                  <a:srgbClr val="FFC000"/>
                </a:solidFill>
              </a:rPr>
              <a:t>1</a:t>
            </a:r>
            <a:endParaRPr lang="ru-RU" sz="8800" dirty="0">
              <a:solidFill>
                <a:srgbClr val="FFC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143372" y="428604"/>
            <a:ext cx="114300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800" b="1" dirty="0" smtClean="0">
                <a:solidFill>
                  <a:srgbClr val="FFC000"/>
                </a:solidFill>
              </a:rPr>
              <a:t>7</a:t>
            </a:r>
            <a:endParaRPr lang="ru-RU" sz="8800" dirty="0">
              <a:solidFill>
                <a:srgbClr val="FFC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358082" y="4429132"/>
            <a:ext cx="114300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800" b="1" dirty="0" smtClean="0">
                <a:solidFill>
                  <a:srgbClr val="FFC000"/>
                </a:solidFill>
              </a:rPr>
              <a:t>6</a:t>
            </a:r>
            <a:endParaRPr lang="ru-RU" sz="8800" dirty="0">
              <a:solidFill>
                <a:srgbClr val="FFC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1472" y="1785926"/>
            <a:ext cx="150019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800" b="1" dirty="0" smtClean="0">
                <a:solidFill>
                  <a:srgbClr val="FFC000"/>
                </a:solidFill>
              </a:rPr>
              <a:t>10</a:t>
            </a:r>
            <a:endParaRPr lang="ru-RU" sz="88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PX\Desktop\отк заня\d84f1604bb2d354dd939897f6a40517b.jpe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-51566" y="-302448"/>
            <a:ext cx="9195566" cy="716044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319877" y="2967335"/>
            <a:ext cx="4263026" cy="1754326"/>
          </a:xfrm>
          <a:prstGeom prst="rect">
            <a:avLst/>
          </a:prstGeom>
          <a:solidFill>
            <a:srgbClr val="FFC00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ПЛАНЕТА№ 7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ИФРЫ»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43768" y="500042"/>
            <a:ext cx="114300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800" b="1" dirty="0" smtClean="0">
                <a:solidFill>
                  <a:srgbClr val="FFC000"/>
                </a:solidFill>
              </a:rPr>
              <a:t>2</a:t>
            </a:r>
            <a:endParaRPr lang="ru-RU" sz="8800" dirty="0">
              <a:solidFill>
                <a:srgbClr val="FFC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00166" y="5143512"/>
            <a:ext cx="114300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800" b="1" dirty="0" smtClean="0">
                <a:solidFill>
                  <a:srgbClr val="FFC000"/>
                </a:solidFill>
              </a:rPr>
              <a:t>1</a:t>
            </a:r>
            <a:endParaRPr lang="ru-RU" sz="8800" dirty="0">
              <a:solidFill>
                <a:srgbClr val="FFC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143372" y="428604"/>
            <a:ext cx="114300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800" b="1" dirty="0" smtClean="0">
                <a:solidFill>
                  <a:srgbClr val="FFC000"/>
                </a:solidFill>
              </a:rPr>
              <a:t>7</a:t>
            </a:r>
            <a:endParaRPr lang="ru-RU" sz="8800" dirty="0">
              <a:solidFill>
                <a:srgbClr val="FFC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358082" y="4429132"/>
            <a:ext cx="114300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800" b="1" dirty="0" smtClean="0">
                <a:solidFill>
                  <a:srgbClr val="FFC000"/>
                </a:solidFill>
              </a:rPr>
              <a:t>6</a:t>
            </a:r>
            <a:endParaRPr lang="ru-RU" sz="8800" dirty="0">
              <a:solidFill>
                <a:srgbClr val="FFC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1472" y="1785926"/>
            <a:ext cx="150019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800" b="1" dirty="0" smtClean="0">
                <a:solidFill>
                  <a:srgbClr val="FFC000"/>
                </a:solidFill>
              </a:rPr>
              <a:t>10</a:t>
            </a:r>
            <a:endParaRPr lang="ru-RU" sz="8800" dirty="0">
              <a:solidFill>
                <a:srgbClr val="FFC000"/>
              </a:solidFill>
            </a:endParaRPr>
          </a:p>
        </p:txBody>
      </p:sp>
      <p:pic>
        <p:nvPicPr>
          <p:cNvPr id="12" name="Новая запись 45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001024" y="607220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PX\Desktop\отк заня\kosmos-grafika-risunok-zvezdy-planet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286776" y="285728"/>
            <a:ext cx="4285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solidFill>
                  <a:srgbClr val="FFC000"/>
                </a:solidFill>
              </a:rPr>
              <a:t>4</a:t>
            </a:r>
            <a:endParaRPr lang="ru-RU" sz="6000" dirty="0">
              <a:solidFill>
                <a:srgbClr val="FFC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00100" y="2714621"/>
            <a:ext cx="4286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solidFill>
                  <a:srgbClr val="FFC000"/>
                </a:solidFill>
              </a:rPr>
              <a:t>1</a:t>
            </a:r>
            <a:endParaRPr lang="ru-RU" sz="6000" dirty="0">
              <a:solidFill>
                <a:srgbClr val="FFC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00364" y="1214422"/>
            <a:ext cx="4285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solidFill>
                  <a:srgbClr val="FFC000"/>
                </a:solidFill>
              </a:rPr>
              <a:t>2</a:t>
            </a:r>
            <a:endParaRPr lang="ru-RU" sz="6000" dirty="0">
              <a:solidFill>
                <a:srgbClr val="FFC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215074" y="785794"/>
            <a:ext cx="4285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solidFill>
                  <a:srgbClr val="FFC000"/>
                </a:solidFill>
              </a:rPr>
              <a:t>3</a:t>
            </a:r>
            <a:endParaRPr lang="ru-RU" sz="6000" dirty="0">
              <a:solidFill>
                <a:srgbClr val="FFC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43636" y="2500306"/>
            <a:ext cx="4285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solidFill>
                  <a:srgbClr val="FFC000"/>
                </a:solidFill>
              </a:rPr>
              <a:t>5</a:t>
            </a:r>
            <a:endParaRPr lang="ru-RU" sz="6000" dirty="0">
              <a:solidFill>
                <a:srgbClr val="FFC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072462" y="2786058"/>
            <a:ext cx="4285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solidFill>
                  <a:srgbClr val="FFC000"/>
                </a:solidFill>
              </a:rPr>
              <a:t>6</a:t>
            </a:r>
            <a:endParaRPr lang="ru-RU" sz="6000" dirty="0">
              <a:solidFill>
                <a:srgbClr val="FFC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929322" y="4572008"/>
            <a:ext cx="5714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solidFill>
                  <a:srgbClr val="FFC000"/>
                </a:solidFill>
              </a:rPr>
              <a:t>7</a:t>
            </a:r>
            <a:endParaRPr lang="ru-RU" sz="6000" dirty="0">
              <a:solidFill>
                <a:srgbClr val="FFC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357554" y="5357826"/>
            <a:ext cx="50006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solidFill>
                  <a:srgbClr val="FFC000"/>
                </a:solidFill>
              </a:rPr>
              <a:t>8</a:t>
            </a:r>
            <a:endParaRPr lang="ru-RU" sz="6000" dirty="0">
              <a:solidFill>
                <a:srgbClr val="FFC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643042" y="5643578"/>
            <a:ext cx="4285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6000" dirty="0">
              <a:solidFill>
                <a:srgbClr val="FFC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142976" y="4643446"/>
            <a:ext cx="10715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FFC000"/>
                </a:solidFill>
              </a:rPr>
              <a:t>9</a:t>
            </a:r>
            <a:endParaRPr lang="ru-RU" sz="4800" dirty="0">
              <a:solidFill>
                <a:srgbClr val="FFC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643174" y="4357694"/>
            <a:ext cx="10715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800" dirty="0">
              <a:solidFill>
                <a:srgbClr val="FFC000"/>
              </a:solidFill>
            </a:endParaRPr>
          </a:p>
        </p:txBody>
      </p:sp>
      <p:pic>
        <p:nvPicPr>
          <p:cNvPr id="19" name="Picture 3" descr="C:\Users\PX\Desktop\отк заня\Red-X-in-Circle-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4659322"/>
            <a:ext cx="2911098" cy="2587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PX\Desktop\отк заня\d84f1604bb2d354dd939897f6a40517b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51566" y="-302448"/>
            <a:ext cx="9195566" cy="716044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857356" y="2357430"/>
            <a:ext cx="5940793" cy="1754326"/>
          </a:xfrm>
          <a:prstGeom prst="rect">
            <a:avLst/>
          </a:prstGeom>
          <a:solidFill>
            <a:srgbClr val="FFC00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ПЛАНЕТА№ 8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«Засели жильцов»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2" name="Рисунок 11" descr="https://img.lovepik.com/free-png/20211224/lovepik-vectorial-building-png-image_400219373_wh860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4214818"/>
            <a:ext cx="1762125" cy="2401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 descr="C:\Users\PX\Downloads\квартира-з-ания-установи-а-4705246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-214338"/>
            <a:ext cx="5000660" cy="23034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7650" name="Picture 2" descr="C:\Users\PX\Desktop\отк заня\612d0234a9d7070825618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31544"/>
            <a:ext cx="9144000" cy="6826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7651" name="Picture 3" descr="C:\Users\PX\Desktop\отк заня\img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644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PX\Desktop\отк заня\kosmos-grafika-risunok-zvezdy-planet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286776" y="285728"/>
            <a:ext cx="4285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solidFill>
                  <a:srgbClr val="FFC000"/>
                </a:solidFill>
              </a:rPr>
              <a:t>4</a:t>
            </a:r>
            <a:endParaRPr lang="ru-RU" sz="6000" dirty="0">
              <a:solidFill>
                <a:srgbClr val="FFC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00100" y="2714621"/>
            <a:ext cx="4286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solidFill>
                  <a:srgbClr val="FFC000"/>
                </a:solidFill>
              </a:rPr>
              <a:t>1</a:t>
            </a:r>
            <a:endParaRPr lang="ru-RU" sz="6000" dirty="0">
              <a:solidFill>
                <a:srgbClr val="FFC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00364" y="1214422"/>
            <a:ext cx="4285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solidFill>
                  <a:srgbClr val="FFC000"/>
                </a:solidFill>
              </a:rPr>
              <a:t>2</a:t>
            </a:r>
            <a:endParaRPr lang="ru-RU" sz="6000" dirty="0">
              <a:solidFill>
                <a:srgbClr val="FFC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215074" y="785794"/>
            <a:ext cx="4285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solidFill>
                  <a:srgbClr val="FFC000"/>
                </a:solidFill>
              </a:rPr>
              <a:t>3</a:t>
            </a:r>
            <a:endParaRPr lang="ru-RU" sz="6000" dirty="0">
              <a:solidFill>
                <a:srgbClr val="FFC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43636" y="2500306"/>
            <a:ext cx="4285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solidFill>
                  <a:srgbClr val="FFC000"/>
                </a:solidFill>
              </a:rPr>
              <a:t>5</a:t>
            </a:r>
            <a:endParaRPr lang="ru-RU" sz="6000" dirty="0">
              <a:solidFill>
                <a:srgbClr val="FFC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072462" y="2786058"/>
            <a:ext cx="4285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solidFill>
                  <a:srgbClr val="FFC000"/>
                </a:solidFill>
              </a:rPr>
              <a:t>6</a:t>
            </a:r>
            <a:endParaRPr lang="ru-RU" sz="6000" dirty="0">
              <a:solidFill>
                <a:srgbClr val="FFC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929322" y="4572008"/>
            <a:ext cx="5714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solidFill>
                  <a:srgbClr val="FFC000"/>
                </a:solidFill>
              </a:rPr>
              <a:t>7</a:t>
            </a:r>
            <a:endParaRPr lang="ru-RU" sz="6000" dirty="0">
              <a:solidFill>
                <a:srgbClr val="FFC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357554" y="5357826"/>
            <a:ext cx="50006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solidFill>
                  <a:srgbClr val="FFC000"/>
                </a:solidFill>
              </a:rPr>
              <a:t>8</a:t>
            </a:r>
            <a:endParaRPr lang="ru-RU" sz="6000" dirty="0">
              <a:solidFill>
                <a:srgbClr val="FFC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643042" y="5643578"/>
            <a:ext cx="4285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6000" dirty="0">
              <a:solidFill>
                <a:srgbClr val="FFC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142976" y="4643446"/>
            <a:ext cx="10715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FFC000"/>
                </a:solidFill>
              </a:rPr>
              <a:t>9</a:t>
            </a:r>
            <a:endParaRPr lang="ru-RU" sz="4800" dirty="0">
              <a:solidFill>
                <a:srgbClr val="FFC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643174" y="4357694"/>
            <a:ext cx="10715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8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азбука морзе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072462" y="607220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26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86eeee77c1d8610ee63c5c0700b51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4035" y="0"/>
            <a:ext cx="9452070" cy="6858000"/>
          </a:xfrm>
          <a:prstGeom prst="rect">
            <a:avLst/>
          </a:prstGeom>
        </p:spPr>
      </p:pic>
      <p:pic>
        <p:nvPicPr>
          <p:cNvPr id="2050" name="Picture 2" descr="C:\Users\PX\Desktop\отк заня\ab53c3258caa5c3c691b4de46cb5ad88 (1)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63" y="28575"/>
            <a:ext cx="7000875" cy="6800850"/>
          </a:xfrm>
          <a:prstGeom prst="rect">
            <a:avLst/>
          </a:prstGeom>
          <a:noFill/>
        </p:spPr>
      </p:pic>
      <p:pic>
        <p:nvPicPr>
          <p:cNvPr id="6" name="Новая запись 44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643966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https://kartinkin.net/uploads/posts/2022-02/1645238334_53-kartinkin-net-p-kartinki-raketi-63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https://kartinkin.net/uploads/posts/2022-02/1645238334_53-kartinkin-net-p-kartinki-raketi-63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5" name="AutoShape 7" descr="https://flomaster.club/uploads/posts/2021-11/1637669119_19-flomaster-club-p-raketa-risunok-dlya-detei-detskie-19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8" name="AutoShape 10" descr="https://bumper-stickers.ru/46247-thickbox_default/kosmicheskaja-raket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674" name="Picture 2" descr="C:\Users\PX\Desktop\отк заня\facc9adde0bfae3e3a70585f0bf00ba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5" y="3670078"/>
            <a:ext cx="4572032" cy="3187921"/>
          </a:xfrm>
          <a:prstGeom prst="rect">
            <a:avLst/>
          </a:prstGeom>
          <a:noFill/>
        </p:spPr>
      </p:pic>
      <p:pic>
        <p:nvPicPr>
          <p:cNvPr id="16" name="Picture 2" descr="C:\Users\PX\Desktop\отк заня\facc9adde0bfae3e3a70585f0bf00ba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1" y="-214338"/>
            <a:ext cx="4610452" cy="3214710"/>
          </a:xfrm>
          <a:prstGeom prst="rect">
            <a:avLst/>
          </a:prstGeom>
          <a:noFill/>
        </p:spPr>
      </p:pic>
      <p:pic>
        <p:nvPicPr>
          <p:cNvPr id="17" name="Picture 2" descr="C:\Users\PX\Desktop\отк заня\facc9adde0bfae3e3a70585f0bf00ba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714752"/>
            <a:ext cx="4356066" cy="3037335"/>
          </a:xfrm>
          <a:prstGeom prst="rect">
            <a:avLst/>
          </a:prstGeom>
          <a:noFill/>
        </p:spPr>
      </p:pic>
      <p:pic>
        <p:nvPicPr>
          <p:cNvPr id="28678" name="Picture 6" descr="C:\Users\PX\Downloads\225-2257958_rocket-red-rocket-ракета-вектор-pn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3024117">
            <a:off x="4878511" y="558567"/>
            <a:ext cx="2455702" cy="2137521"/>
          </a:xfrm>
          <a:prstGeom prst="rect">
            <a:avLst/>
          </a:prstGeom>
          <a:noFill/>
        </p:spPr>
      </p:pic>
      <p:pic>
        <p:nvPicPr>
          <p:cNvPr id="23" name="Picture 6" descr="C:\Users\PX\Downloads\225-2257958_rocket-red-rocket-ракета-вектор-pn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3024117">
            <a:off x="6450494" y="558566"/>
            <a:ext cx="2455702" cy="21375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https://kartinkin.net/uploads/posts/2022-02/1645238334_53-kartinkin-net-p-kartinki-raketi-63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https://kartinkin.net/uploads/posts/2022-02/1645238334_53-kartinkin-net-p-kartinki-raketi-63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5" name="AutoShape 7" descr="https://flomaster.club/uploads/posts/2021-11/1637669119_19-flomaster-club-p-raketa-risunok-dlya-detei-detskie-19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8" name="AutoShape 10" descr="https://bumper-stickers.ru/46247-thickbox_default/kosmicheskaja-raket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" name="Picture 2" descr="C:\Users\PX\Desktop\отк заня\facc9adde0bfae3e3a70585f0bf00ba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37565">
            <a:off x="449094" y="601872"/>
            <a:ext cx="4610452" cy="3015684"/>
          </a:xfrm>
          <a:prstGeom prst="rect">
            <a:avLst/>
          </a:prstGeom>
          <a:noFill/>
        </p:spPr>
      </p:pic>
      <p:pic>
        <p:nvPicPr>
          <p:cNvPr id="23" name="Picture 6" descr="C:\Users\PX\Downloads\225-2257958_rocket-red-rocket-ракета-вектор-png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6633783" y="1224341"/>
            <a:ext cx="2358514" cy="2052925"/>
          </a:xfrm>
          <a:prstGeom prst="rect">
            <a:avLst/>
          </a:prstGeom>
          <a:noFill/>
        </p:spPr>
      </p:pic>
      <p:pic>
        <p:nvPicPr>
          <p:cNvPr id="12" name="Picture 2" descr="C:\Users\PX\Desktop\отк заня\facc9adde0bfae3e3a70585f0bf00ba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37565">
            <a:off x="-69038" y="3161270"/>
            <a:ext cx="4425296" cy="2894574"/>
          </a:xfrm>
          <a:prstGeom prst="rect">
            <a:avLst/>
          </a:prstGeom>
          <a:noFill/>
        </p:spPr>
      </p:pic>
      <p:pic>
        <p:nvPicPr>
          <p:cNvPr id="13" name="Picture 2" descr="C:\Users\PX\Desktop\отк заня\facc9adde0bfae3e3a70585f0bf00ba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37565">
            <a:off x="4449592" y="3030763"/>
            <a:ext cx="4610452" cy="3015684"/>
          </a:xfrm>
          <a:prstGeom prst="rect">
            <a:avLst/>
          </a:prstGeom>
          <a:noFill/>
        </p:spPr>
      </p:pic>
      <p:pic>
        <p:nvPicPr>
          <p:cNvPr id="14" name="Picture 6" descr="C:\Users\PX\Downloads\225-2257958_rocket-red-rocket-ракета-вектор-pn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677872">
            <a:off x="5802742" y="209797"/>
            <a:ext cx="2134425" cy="1857871"/>
          </a:xfrm>
          <a:prstGeom prst="rect">
            <a:avLst/>
          </a:prstGeom>
          <a:noFill/>
        </p:spPr>
      </p:pic>
      <p:pic>
        <p:nvPicPr>
          <p:cNvPr id="19" name="Picture 4" descr="C:\Users\PX\Desktop\отк заня\plamj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9125197">
            <a:off x="1059943" y="2631588"/>
            <a:ext cx="1821793" cy="1821793"/>
          </a:xfrm>
          <a:prstGeom prst="rect">
            <a:avLst/>
          </a:prstGeom>
          <a:noFill/>
        </p:spPr>
      </p:pic>
      <p:pic>
        <p:nvPicPr>
          <p:cNvPr id="20" name="Picture 4" descr="C:\Users\PX\Desktop\отк заня\plamj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9348143">
            <a:off x="-419475" y="1580797"/>
            <a:ext cx="1821793" cy="1821793"/>
          </a:xfrm>
          <a:prstGeom prst="rect">
            <a:avLst/>
          </a:prstGeom>
          <a:noFill/>
        </p:spPr>
      </p:pic>
      <p:pic>
        <p:nvPicPr>
          <p:cNvPr id="21" name="Picture 4" descr="C:\Users\PX\Desktop\отк заня\plamj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9664340">
            <a:off x="5774853" y="2560151"/>
            <a:ext cx="1821793" cy="1821793"/>
          </a:xfrm>
          <a:prstGeom prst="rect">
            <a:avLst/>
          </a:prstGeom>
          <a:noFill/>
        </p:spPr>
      </p:pic>
      <p:pic>
        <p:nvPicPr>
          <p:cNvPr id="22" name="Picture 4" descr="C:\Users\PX\Desktop\отк заня\plamj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9664340">
            <a:off x="4774720" y="1345704"/>
            <a:ext cx="1821793" cy="1821793"/>
          </a:xfrm>
          <a:prstGeom prst="rect">
            <a:avLst/>
          </a:prstGeom>
          <a:noFill/>
        </p:spPr>
      </p:pic>
      <p:pic>
        <p:nvPicPr>
          <p:cNvPr id="24" name="Picture 4" descr="C:\Users\PX\Desktop\отк заня\plamj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9125197">
            <a:off x="2630896" y="3416722"/>
            <a:ext cx="1677670" cy="1677670"/>
          </a:xfrm>
          <a:prstGeom prst="rect">
            <a:avLst/>
          </a:prstGeom>
          <a:noFill/>
        </p:spPr>
      </p:pic>
      <p:pic>
        <p:nvPicPr>
          <p:cNvPr id="25" name="Picture 4" descr="C:\Users\PX\Desktop\отк заня\plamj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9125197">
            <a:off x="3946140" y="4160461"/>
            <a:ext cx="1472995" cy="1472995"/>
          </a:xfrm>
          <a:prstGeom prst="rect">
            <a:avLst/>
          </a:prstGeom>
          <a:noFill/>
        </p:spPr>
      </p:pic>
      <p:pic>
        <p:nvPicPr>
          <p:cNvPr id="26" name="Picture 4" descr="C:\Users\PX\Desktop\отк заня\plamj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9125197">
            <a:off x="6660783" y="5874974"/>
            <a:ext cx="1472995" cy="1472995"/>
          </a:xfrm>
          <a:prstGeom prst="rect">
            <a:avLst/>
          </a:prstGeom>
          <a:noFill/>
        </p:spPr>
      </p:pic>
      <p:pic>
        <p:nvPicPr>
          <p:cNvPr id="27" name="Picture 4" descr="C:\Users\PX\Desktop\отк заня\plamj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9125197">
            <a:off x="5303462" y="5082172"/>
            <a:ext cx="1472995" cy="1472995"/>
          </a:xfrm>
          <a:prstGeom prst="rect">
            <a:avLst/>
          </a:prstGeom>
          <a:noFill/>
        </p:spPr>
      </p:pic>
      <p:pic>
        <p:nvPicPr>
          <p:cNvPr id="28" name="Picture 4" descr="C:\Users\PX\Desktop\отк заня\plamj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9125197">
            <a:off x="-736497" y="4160461"/>
            <a:ext cx="1472995" cy="1472995"/>
          </a:xfrm>
          <a:prstGeom prst="rect">
            <a:avLst/>
          </a:prstGeom>
          <a:noFill/>
        </p:spPr>
      </p:pic>
      <p:pic>
        <p:nvPicPr>
          <p:cNvPr id="29" name="Picture 4" descr="C:\Users\PX\Desktop\отк заня\plamj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9125197">
            <a:off x="659991" y="5082172"/>
            <a:ext cx="1472995" cy="1472995"/>
          </a:xfrm>
          <a:prstGeom prst="rect">
            <a:avLst/>
          </a:prstGeom>
          <a:noFill/>
        </p:spPr>
      </p:pic>
      <p:pic>
        <p:nvPicPr>
          <p:cNvPr id="30" name="Picture 4" descr="C:\Users\PX\Desktop\отк заня\plamj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9125197">
            <a:off x="1874438" y="5946411"/>
            <a:ext cx="1472995" cy="1472995"/>
          </a:xfrm>
          <a:prstGeom prst="rect">
            <a:avLst/>
          </a:prstGeom>
          <a:noFill/>
        </p:spPr>
      </p:pic>
      <p:pic>
        <p:nvPicPr>
          <p:cNvPr id="31" name="взлет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/>
          <a:stretch>
            <a:fillRect/>
          </a:stretch>
        </p:blipFill>
        <p:spPr>
          <a:xfrm>
            <a:off x="8643966" y="614364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54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9698" name="Picture 2" descr="C:\Users\PX\Desktop\отк заня\IMG_3596д.сад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9698" name="Picture 2" descr="C:\Users\PX\Desktop\отк заня\IMG_3596д.сад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22" name="Picture 2" descr="C:\Users\PX\Desktop\отк заня\233-2335627_meteoroid-meteorite-meteor-shower-asteroid-clip-art-meteor-vector-pn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5918" y="214290"/>
            <a:ext cx="1371777" cy="961768"/>
          </a:xfrm>
          <a:prstGeom prst="rect">
            <a:avLst/>
          </a:prstGeom>
          <a:noFill/>
        </p:spPr>
      </p:pic>
      <p:pic>
        <p:nvPicPr>
          <p:cNvPr id="7" name="падает метеор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572528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8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9698" name="Picture 2" descr="C:\Users\PX\Desktop\отк заня\IMG_3596д.сад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9698" name="Picture 2" descr="C:\Users\PX\Desktop\отк заня\IMG_3596д.сад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азбука морзе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358214" y="614364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26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9698" name="Picture 2" descr="C:\Users\PX\Desktop\отк заня\IMG_3596д.сад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9698" name="Picture 2" descr="C:\Users\PX\Desktop\отк заня\IMG_3596д.сад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285728"/>
            <a:ext cx="920146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Спасибо, до следующей встречи!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C000"/>
                </a:solidFill>
              </a:rPr>
              <a:t>МАТЕМАТИЧЕСКАЯ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b="1" dirty="0" smtClean="0">
                <a:solidFill>
                  <a:srgbClr val="FFC000"/>
                </a:solidFill>
              </a:rPr>
              <a:t>ГАЛАКТИКА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pPr>
              <a:buNone/>
            </a:pPr>
            <a:r>
              <a:rPr lang="ru-RU" sz="9600" b="1" dirty="0" smtClean="0">
                <a:solidFill>
                  <a:srgbClr val="FF0000"/>
                </a:solidFill>
              </a:rPr>
              <a:t>5        </a:t>
            </a:r>
            <a:r>
              <a:rPr lang="ru-RU" sz="96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7        </a:t>
            </a:r>
            <a:r>
              <a:rPr lang="ru-RU" sz="9600" b="1" dirty="0" smtClean="0">
                <a:solidFill>
                  <a:srgbClr val="C00000"/>
                </a:solidFill>
              </a:rPr>
              <a:t>3+1</a:t>
            </a:r>
          </a:p>
          <a:p>
            <a:pPr>
              <a:buNone/>
            </a:pPr>
            <a:r>
              <a:rPr lang="ru-RU" sz="9600" b="1" dirty="0" smtClean="0">
                <a:solidFill>
                  <a:srgbClr val="FF0000"/>
                </a:solidFill>
              </a:rPr>
              <a:t>    </a:t>
            </a:r>
            <a:r>
              <a:rPr lang="ru-RU" sz="9600" b="1" dirty="0" smtClean="0">
                <a:solidFill>
                  <a:srgbClr val="00B050"/>
                </a:solidFill>
              </a:rPr>
              <a:t>8-0      </a:t>
            </a:r>
            <a:r>
              <a:rPr lang="ru-RU" sz="9600" b="1" dirty="0" smtClean="0">
                <a:solidFill>
                  <a:srgbClr val="FFC000"/>
                </a:solidFill>
              </a:rPr>
              <a:t>4</a:t>
            </a:r>
            <a:endParaRPr lang="ru-RU" sz="96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строим_из_счетных_палочек_2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35719"/>
            <a:ext cx="9144000" cy="6858000"/>
          </a:xfrm>
        </p:spPr>
      </p:pic>
      <p:pic>
        <p:nvPicPr>
          <p:cNvPr id="5" name="Рисунок 4" descr="http://www.maam.ru/illustrations/91/medium/item_1377.jpg"/>
          <p:cNvPicPr/>
          <p:nvPr/>
        </p:nvPicPr>
        <p:blipFill>
          <a:blip r:embed="rId3"/>
          <a:srcRect t="11578" r="48148"/>
          <a:stretch>
            <a:fillRect/>
          </a:stretch>
        </p:blipFill>
        <p:spPr bwMode="auto">
          <a:xfrm>
            <a:off x="5286380" y="1785926"/>
            <a:ext cx="3429024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https://kartinkin.net/uploads/posts/2022-02/1645238334_53-kartinkin-net-p-kartinki-raketi-63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https://kartinkin.net/uploads/posts/2022-02/1645238334_53-kartinkin-net-p-kartinki-raketi-63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3" name="Picture 5" descr="C:\Users\PX\Desktop\отк заня\1645238334_53-kartinkin-net-p-kartinki-raketi-6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670186">
            <a:off x="6221607" y="1960259"/>
            <a:ext cx="2411058" cy="2445447"/>
          </a:xfrm>
          <a:prstGeom prst="rect">
            <a:avLst/>
          </a:prstGeom>
          <a:noFill/>
        </p:spPr>
      </p:pic>
      <p:sp>
        <p:nvSpPr>
          <p:cNvPr id="2055" name="AutoShape 7" descr="https://flomaster.club/uploads/posts/2021-11/1637669119_19-flomaster-club-p-raketa-risunok-dlya-detei-detskie-19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6" name="Picture 8" descr="C:\Users\PX\Desktop\отк заня\1637669119_19-flomaster-club-p-raketa-risunok-dlya-detei-detskie-1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2480904" y="2591138"/>
            <a:ext cx="4467945" cy="3000397"/>
          </a:xfrm>
          <a:prstGeom prst="rect">
            <a:avLst/>
          </a:prstGeom>
          <a:noFill/>
        </p:spPr>
      </p:pic>
      <p:sp>
        <p:nvSpPr>
          <p:cNvPr id="2058" name="AutoShape 10" descr="https://bumper-stickers.ru/46247-thickbox_default/kosmicheskaja-raket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Рисунок 9" descr="C:\Users\PX\Desktop\отк заня\kosmicheskaja-raketa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142880" y="714352"/>
            <a:ext cx="2857511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1" descr="C:\Users\PX\Desktop\отк заня\kosmicheskaja-raketa (1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2714612" y="-357214"/>
            <a:ext cx="3286148" cy="3286148"/>
          </a:xfrm>
          <a:prstGeom prst="rect">
            <a:avLst/>
          </a:prstGeom>
          <a:noFill/>
        </p:spPr>
      </p:pic>
      <p:pic>
        <p:nvPicPr>
          <p:cNvPr id="2061" name="Picture 13" descr="C:\Users\PX\Desktop\отк заня\kosmicheskaja-raketa (2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5400000">
            <a:off x="5929322" y="3500438"/>
            <a:ext cx="3000396" cy="3000396"/>
          </a:xfrm>
          <a:prstGeom prst="rect">
            <a:avLst/>
          </a:prstGeom>
          <a:noFill/>
        </p:spPr>
      </p:pic>
      <p:pic>
        <p:nvPicPr>
          <p:cNvPr id="2062" name="Picture 14" descr="C:\Users\PX\Desktop\отк заня\kosmicheskaja-raketa (3)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5400000">
            <a:off x="214282" y="-1000156"/>
            <a:ext cx="3214710" cy="3214710"/>
          </a:xfrm>
          <a:prstGeom prst="rect">
            <a:avLst/>
          </a:prstGeom>
          <a:noFill/>
        </p:spPr>
      </p:pic>
      <p:pic>
        <p:nvPicPr>
          <p:cNvPr id="2063" name="Picture 15" descr="C:\Users\PX\Desktop\отк заня\kosmicheskaja-raketa (4)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5400000">
            <a:off x="0" y="2000240"/>
            <a:ext cx="3214710" cy="3214710"/>
          </a:xfrm>
          <a:prstGeom prst="rect">
            <a:avLst/>
          </a:prstGeom>
          <a:noFill/>
        </p:spPr>
      </p:pic>
      <p:pic>
        <p:nvPicPr>
          <p:cNvPr id="18" name="Picture 5" descr="C:\Users\PX\Desktop\отк заня\f65555d318d5c10644d7c233b36d4cd283a1f22cdf0a642e9e18bc0b8912a123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0274134">
            <a:off x="386761" y="4079328"/>
            <a:ext cx="2741187" cy="1850392"/>
          </a:xfrm>
          <a:prstGeom prst="rect">
            <a:avLst/>
          </a:prstGeom>
          <a:noFill/>
        </p:spPr>
      </p:pic>
      <p:pic>
        <p:nvPicPr>
          <p:cNvPr id="2071" name="Picture 23" descr="C:\Users\PX\Desktop\отк заня\rocket-1374247_1280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5400000">
            <a:off x="6509086" y="-8284"/>
            <a:ext cx="1840868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https://kartinkin.net/uploads/posts/2022-02/1645238334_53-kartinkin-net-p-kartinki-raketi-63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https://kartinkin.net/uploads/posts/2022-02/1645238334_53-kartinkin-net-p-kartinki-raketi-63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3" name="Picture 5" descr="C:\Users\PX\Desktop\отк заня\1645238334_53-kartinkin-net-p-kartinki-raketi-6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288395">
            <a:off x="6463680" y="2318656"/>
            <a:ext cx="2411058" cy="2445447"/>
          </a:xfrm>
          <a:prstGeom prst="rect">
            <a:avLst/>
          </a:prstGeom>
          <a:noFill/>
        </p:spPr>
      </p:pic>
      <p:sp>
        <p:nvSpPr>
          <p:cNvPr id="2055" name="AutoShape 7" descr="https://flomaster.club/uploads/posts/2021-11/1637669119_19-flomaster-club-p-raketa-risunok-dlya-detei-detskie-19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6" name="Picture 8" descr="C:\Users\PX\Desktop\отк заня\1637669119_19-flomaster-club-p-raketa-risunok-dlya-detei-detskie-19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221812">
            <a:off x="2083590" y="1616958"/>
            <a:ext cx="4467945" cy="3000397"/>
          </a:xfrm>
          <a:prstGeom prst="rect">
            <a:avLst/>
          </a:prstGeom>
          <a:noFill/>
        </p:spPr>
      </p:pic>
      <p:sp>
        <p:nvSpPr>
          <p:cNvPr id="2058" name="AutoShape 10" descr="https://bumper-stickers.ru/46247-thickbox_default/kosmicheskaja-raket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Рисунок 9" descr="C:\Users\PX\Desktop\отк заня\kosmicheskaja-raketa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 rot="3660301">
            <a:off x="289969" y="674716"/>
            <a:ext cx="2740804" cy="286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1" descr="C:\Users\PX\Desktop\отк заня\kosmicheskaja-raketa (1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3594468">
            <a:off x="4209680" y="-191"/>
            <a:ext cx="2950145" cy="2950145"/>
          </a:xfrm>
          <a:prstGeom prst="rect">
            <a:avLst/>
          </a:prstGeom>
          <a:noFill/>
        </p:spPr>
      </p:pic>
      <p:pic>
        <p:nvPicPr>
          <p:cNvPr id="2061" name="Picture 13" descr="C:\Users\PX\Desktop\отк заня\kosmicheskaja-raketa (2)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206597">
            <a:off x="6457472" y="3385646"/>
            <a:ext cx="3000396" cy="3000396"/>
          </a:xfrm>
          <a:prstGeom prst="rect">
            <a:avLst/>
          </a:prstGeom>
          <a:noFill/>
        </p:spPr>
      </p:pic>
      <p:pic>
        <p:nvPicPr>
          <p:cNvPr id="2062" name="Picture 14" descr="C:\Users\PX\Desktop\отк заня\kosmicheskaja-raketa (3)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4294084">
            <a:off x="1140100" y="-717280"/>
            <a:ext cx="3214710" cy="3214710"/>
          </a:xfrm>
          <a:prstGeom prst="rect">
            <a:avLst/>
          </a:prstGeom>
          <a:noFill/>
        </p:spPr>
      </p:pic>
      <p:pic>
        <p:nvPicPr>
          <p:cNvPr id="2063" name="Picture 15" descr="C:\Users\PX\Desktop\отк заня\kosmicheskaja-raketa (4)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3732570">
            <a:off x="421110" y="2207068"/>
            <a:ext cx="3214710" cy="3214710"/>
          </a:xfrm>
          <a:prstGeom prst="rect">
            <a:avLst/>
          </a:prstGeom>
          <a:noFill/>
        </p:spPr>
      </p:pic>
      <p:pic>
        <p:nvPicPr>
          <p:cNvPr id="18" name="Picture 5" descr="C:\Users\PX\Desktop\отк заня\f65555d318d5c10644d7c233b36d4cd283a1f22cdf0a642e9e18bc0b8912a123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7834351">
            <a:off x="1009403" y="4432392"/>
            <a:ext cx="2741187" cy="1850392"/>
          </a:xfrm>
          <a:prstGeom prst="rect">
            <a:avLst/>
          </a:prstGeom>
          <a:noFill/>
        </p:spPr>
      </p:pic>
      <p:pic>
        <p:nvPicPr>
          <p:cNvPr id="2071" name="Picture 23" descr="C:\Users\PX\Desktop\отк заня\rocket-1374247_1280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2834630">
            <a:off x="6701802" y="239965"/>
            <a:ext cx="1840868" cy="2714644"/>
          </a:xfrm>
          <a:prstGeom prst="rect">
            <a:avLst/>
          </a:prstGeom>
          <a:noFill/>
        </p:spPr>
      </p:pic>
      <p:pic>
        <p:nvPicPr>
          <p:cNvPr id="1028" name="Picture 4" descr="C:\Users\PX\Desktop\отк заня\plamja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19664340">
            <a:off x="5060472" y="1988646"/>
            <a:ext cx="1821793" cy="1821793"/>
          </a:xfrm>
          <a:prstGeom prst="rect">
            <a:avLst/>
          </a:prstGeom>
          <a:noFill/>
        </p:spPr>
      </p:pic>
      <p:pic>
        <p:nvPicPr>
          <p:cNvPr id="19" name="Picture 4" descr="C:\Users\PX\Desktop\отк заня\plamja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9664340">
            <a:off x="-491948" y="3819663"/>
            <a:ext cx="1682779" cy="1682779"/>
          </a:xfrm>
          <a:prstGeom prst="rect">
            <a:avLst/>
          </a:prstGeom>
          <a:noFill/>
        </p:spPr>
      </p:pic>
      <p:pic>
        <p:nvPicPr>
          <p:cNvPr id="20" name="Picture 4" descr="C:\Users\PX\Desktop\отк заня\plamja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19664340">
            <a:off x="5560538" y="5489108"/>
            <a:ext cx="1821793" cy="1821793"/>
          </a:xfrm>
          <a:prstGeom prst="rect">
            <a:avLst/>
          </a:prstGeom>
          <a:noFill/>
        </p:spPr>
      </p:pic>
      <p:pic>
        <p:nvPicPr>
          <p:cNvPr id="21" name="Picture 4" descr="C:\Users\PX\Desktop\отк заня\plamja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19664340">
            <a:off x="2917331" y="4846165"/>
            <a:ext cx="1821793" cy="1821793"/>
          </a:xfrm>
          <a:prstGeom prst="rect">
            <a:avLst/>
          </a:prstGeom>
          <a:noFill/>
        </p:spPr>
      </p:pic>
      <p:pic>
        <p:nvPicPr>
          <p:cNvPr id="22" name="Picture 4" descr="C:\Users\PX\Desktop\отк заня\plamja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19664340">
            <a:off x="3225202" y="1662499"/>
            <a:ext cx="1608855" cy="1608855"/>
          </a:xfrm>
          <a:prstGeom prst="rect">
            <a:avLst/>
          </a:prstGeom>
          <a:noFill/>
        </p:spPr>
      </p:pic>
      <p:pic>
        <p:nvPicPr>
          <p:cNvPr id="23" name="Picture 4" descr="C:\Users\PX\Desktop\отк заня\plamja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19664340">
            <a:off x="1560011" y="3703159"/>
            <a:ext cx="1821793" cy="1821793"/>
          </a:xfrm>
          <a:prstGeom prst="rect">
            <a:avLst/>
          </a:prstGeom>
          <a:noFill/>
        </p:spPr>
      </p:pic>
      <p:pic>
        <p:nvPicPr>
          <p:cNvPr id="24" name="Picture 4" descr="C:\Users\PX\Desktop\отк заня\plamja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19664340">
            <a:off x="631316" y="2274398"/>
            <a:ext cx="1821793" cy="1821793"/>
          </a:xfrm>
          <a:prstGeom prst="rect">
            <a:avLst/>
          </a:prstGeom>
          <a:noFill/>
        </p:spPr>
      </p:pic>
      <p:pic>
        <p:nvPicPr>
          <p:cNvPr id="25" name="Picture 4" descr="C:\Users\PX\Desktop\отк заня\plamja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19664340">
            <a:off x="-654568" y="2202960"/>
            <a:ext cx="1821793" cy="1821793"/>
          </a:xfrm>
          <a:prstGeom prst="rect">
            <a:avLst/>
          </a:prstGeom>
          <a:noFill/>
        </p:spPr>
      </p:pic>
      <p:pic>
        <p:nvPicPr>
          <p:cNvPr id="26" name="Picture 4" descr="C:\Users\PX\Desktop\отк заня\plamja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19664340">
            <a:off x="-83064" y="845638"/>
            <a:ext cx="1821793" cy="1821793"/>
          </a:xfrm>
          <a:prstGeom prst="rect">
            <a:avLst/>
          </a:prstGeom>
          <a:noFill/>
        </p:spPr>
      </p:pic>
      <p:pic>
        <p:nvPicPr>
          <p:cNvPr id="27" name="Picture 4" descr="C:\Users\PX\Desktop\отк заня\plamja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19664340">
            <a:off x="59812" y="5631985"/>
            <a:ext cx="1821793" cy="1821793"/>
          </a:xfrm>
          <a:prstGeom prst="rect">
            <a:avLst/>
          </a:prstGeom>
          <a:noFill/>
        </p:spPr>
      </p:pic>
      <p:pic>
        <p:nvPicPr>
          <p:cNvPr id="28" name="Picture 4" descr="C:\Users\PX\Desktop\отк заня\plamja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19664340">
            <a:off x="5703414" y="3846034"/>
            <a:ext cx="1821793" cy="1821793"/>
          </a:xfrm>
          <a:prstGeom prst="rect">
            <a:avLst/>
          </a:prstGeom>
          <a:noFill/>
        </p:spPr>
      </p:pic>
      <p:pic>
        <p:nvPicPr>
          <p:cNvPr id="30" name="запуск ракет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6"/>
          <a:stretch>
            <a:fillRect/>
          </a:stretch>
        </p:blipFill>
        <p:spPr>
          <a:xfrm>
            <a:off x="8429652" y="607220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12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https://kartinkin.net/uploads/posts/2022-02/1645238334_53-kartinkin-net-p-kartinki-raketi-63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https://kartinkin.net/uploads/posts/2022-02/1645238334_53-kartinkin-net-p-kartinki-raketi-63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3" name="Picture 5" descr="C:\Users\PX\Desktop\отк заня\1645238334_53-kartinkin-net-p-kartinki-raketi-6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670186">
            <a:off x="6221607" y="1960259"/>
            <a:ext cx="2411058" cy="2445447"/>
          </a:xfrm>
          <a:prstGeom prst="rect">
            <a:avLst/>
          </a:prstGeom>
          <a:noFill/>
        </p:spPr>
      </p:pic>
      <p:sp>
        <p:nvSpPr>
          <p:cNvPr id="2055" name="AutoShape 7" descr="https://flomaster.club/uploads/posts/2021-11/1637669119_19-flomaster-club-p-raketa-risunok-dlya-detei-detskie-19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6" name="Picture 8" descr="C:\Users\PX\Desktop\отк заня\1637669119_19-flomaster-club-p-raketa-risunok-dlya-detei-detskie-1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480904" y="2591138"/>
            <a:ext cx="4467945" cy="3000397"/>
          </a:xfrm>
          <a:prstGeom prst="rect">
            <a:avLst/>
          </a:prstGeom>
          <a:noFill/>
        </p:spPr>
      </p:pic>
      <p:sp>
        <p:nvSpPr>
          <p:cNvPr id="2058" name="AutoShape 10" descr="https://bumper-stickers.ru/46247-thickbox_default/kosmicheskaja-raket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Рисунок 9" descr="C:\Users\PX\Desktop\отк заня\kosmicheskaja-raketa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142880" y="714352"/>
            <a:ext cx="2857511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1" descr="C:\Users\PX\Desktop\отк заня\kosmicheskaja-raketa (1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2714612" y="-357214"/>
            <a:ext cx="3286148" cy="3286148"/>
          </a:xfrm>
          <a:prstGeom prst="rect">
            <a:avLst/>
          </a:prstGeom>
          <a:noFill/>
        </p:spPr>
      </p:pic>
      <p:pic>
        <p:nvPicPr>
          <p:cNvPr id="2061" name="Picture 13" descr="C:\Users\PX\Desktop\отк заня\kosmicheskaja-raketa (2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5929322" y="3500438"/>
            <a:ext cx="3000396" cy="3000396"/>
          </a:xfrm>
          <a:prstGeom prst="rect">
            <a:avLst/>
          </a:prstGeom>
          <a:noFill/>
        </p:spPr>
      </p:pic>
      <p:pic>
        <p:nvPicPr>
          <p:cNvPr id="2062" name="Picture 14" descr="C:\Users\PX\Desktop\отк заня\kosmicheskaja-raketa (3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5400000">
            <a:off x="214282" y="-1000156"/>
            <a:ext cx="3214710" cy="3214710"/>
          </a:xfrm>
          <a:prstGeom prst="rect">
            <a:avLst/>
          </a:prstGeom>
          <a:noFill/>
        </p:spPr>
      </p:pic>
      <p:pic>
        <p:nvPicPr>
          <p:cNvPr id="2063" name="Picture 15" descr="C:\Users\PX\Desktop\отк заня\kosmicheskaja-raketa (4)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5400000">
            <a:off x="0" y="2000240"/>
            <a:ext cx="3214710" cy="3214710"/>
          </a:xfrm>
          <a:prstGeom prst="rect">
            <a:avLst/>
          </a:prstGeom>
          <a:noFill/>
        </p:spPr>
      </p:pic>
      <p:pic>
        <p:nvPicPr>
          <p:cNvPr id="18" name="Picture 5" descr="C:\Users\PX\Desktop\отк заня\f65555d318d5c10644d7c233b36d4cd283a1f22cdf0a642e9e18bc0b8912a123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0274134">
            <a:off x="386761" y="4079328"/>
            <a:ext cx="2741187" cy="1850392"/>
          </a:xfrm>
          <a:prstGeom prst="rect">
            <a:avLst/>
          </a:prstGeom>
          <a:noFill/>
        </p:spPr>
      </p:pic>
      <p:pic>
        <p:nvPicPr>
          <p:cNvPr id="2071" name="Picture 23" descr="C:\Users\PX\Desktop\отк заня\rocket-1374247_1280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5400000">
            <a:off x="6509086" y="-8284"/>
            <a:ext cx="1840868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86eeee77c1d8610ee63c5c0700b51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4035" y="0"/>
            <a:ext cx="9452070" cy="6858000"/>
          </a:xfrm>
          <a:prstGeom prst="rect">
            <a:avLst/>
          </a:prstGeom>
        </p:spPr>
      </p:pic>
      <p:pic>
        <p:nvPicPr>
          <p:cNvPr id="2050" name="Picture 2" descr="C:\Users\PX\Desktop\отк заня\ab53c3258caa5c3c691b4de46cb5ad88 (1)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63" y="28575"/>
            <a:ext cx="7000875" cy="6800850"/>
          </a:xfrm>
          <a:prstGeom prst="rect">
            <a:avLst/>
          </a:prstGeom>
          <a:noFill/>
        </p:spPr>
      </p:pic>
      <p:pic>
        <p:nvPicPr>
          <p:cNvPr id="5" name="Новая запись 43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501090" y="600076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PX\Desktop\отк заня\kosmos-grafika-risunok-zvezdy-planet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286776" y="285728"/>
            <a:ext cx="4285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solidFill>
                  <a:srgbClr val="FFC000"/>
                </a:solidFill>
              </a:rPr>
              <a:t>4</a:t>
            </a:r>
            <a:endParaRPr lang="ru-RU" sz="6000" dirty="0">
              <a:solidFill>
                <a:srgbClr val="FFC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00100" y="2714621"/>
            <a:ext cx="4286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solidFill>
                  <a:srgbClr val="FFC000"/>
                </a:solidFill>
              </a:rPr>
              <a:t>1</a:t>
            </a:r>
            <a:endParaRPr lang="ru-RU" sz="6000" dirty="0">
              <a:solidFill>
                <a:srgbClr val="FFC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00364" y="1214422"/>
            <a:ext cx="4285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solidFill>
                  <a:srgbClr val="FFC000"/>
                </a:solidFill>
              </a:rPr>
              <a:t>2</a:t>
            </a:r>
            <a:endParaRPr lang="ru-RU" sz="6000" dirty="0">
              <a:solidFill>
                <a:srgbClr val="FFC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215074" y="785794"/>
            <a:ext cx="4285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solidFill>
                  <a:srgbClr val="FFC000"/>
                </a:solidFill>
              </a:rPr>
              <a:t>3</a:t>
            </a:r>
            <a:endParaRPr lang="ru-RU" sz="6000" dirty="0">
              <a:solidFill>
                <a:srgbClr val="FFC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43636" y="2500306"/>
            <a:ext cx="4285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solidFill>
                  <a:srgbClr val="FFC000"/>
                </a:solidFill>
              </a:rPr>
              <a:t>5</a:t>
            </a:r>
            <a:endParaRPr lang="ru-RU" sz="6000" dirty="0">
              <a:solidFill>
                <a:srgbClr val="FFC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072462" y="2786058"/>
            <a:ext cx="4285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solidFill>
                  <a:srgbClr val="FFC000"/>
                </a:solidFill>
              </a:rPr>
              <a:t>6</a:t>
            </a:r>
            <a:endParaRPr lang="ru-RU" sz="6000" dirty="0">
              <a:solidFill>
                <a:srgbClr val="FFC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929322" y="4572008"/>
            <a:ext cx="5714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solidFill>
                  <a:srgbClr val="FFC000"/>
                </a:solidFill>
              </a:rPr>
              <a:t>7</a:t>
            </a:r>
            <a:endParaRPr lang="ru-RU" sz="6000" dirty="0">
              <a:solidFill>
                <a:srgbClr val="FFC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357554" y="5357826"/>
            <a:ext cx="50006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solidFill>
                  <a:srgbClr val="FFC000"/>
                </a:solidFill>
              </a:rPr>
              <a:t>8</a:t>
            </a:r>
            <a:endParaRPr lang="ru-RU" sz="6000" dirty="0">
              <a:solidFill>
                <a:srgbClr val="FFC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643042" y="5643578"/>
            <a:ext cx="4285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6000" dirty="0">
              <a:solidFill>
                <a:srgbClr val="FFC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142976" y="4643446"/>
            <a:ext cx="10715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FFC000"/>
                </a:solidFill>
              </a:rPr>
              <a:t>9</a:t>
            </a:r>
            <a:endParaRPr lang="ru-RU" sz="4800" dirty="0">
              <a:solidFill>
                <a:srgbClr val="FFC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643174" y="4357694"/>
            <a:ext cx="10715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800" dirty="0">
              <a:solidFill>
                <a:srgbClr val="FFC000"/>
              </a:solidFill>
            </a:endParaRPr>
          </a:p>
        </p:txBody>
      </p:sp>
      <p:pic>
        <p:nvPicPr>
          <p:cNvPr id="3075" name="Picture 3" descr="C:\Users\PX\Desktop\отк заня\Red-X-in-Circle-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-111149"/>
            <a:ext cx="3821937" cy="3397273"/>
          </a:xfrm>
          <a:prstGeom prst="rect">
            <a:avLst/>
          </a:prstGeom>
          <a:noFill/>
        </p:spPr>
      </p:pic>
      <p:pic>
        <p:nvPicPr>
          <p:cNvPr id="18" name="Picture 3" descr="C:\Users\PX\Desktop\отк заня\Red-X-in-Circle-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3714752"/>
            <a:ext cx="3821937" cy="3397273"/>
          </a:xfrm>
          <a:prstGeom prst="rect">
            <a:avLst/>
          </a:prstGeom>
          <a:noFill/>
        </p:spPr>
      </p:pic>
      <p:pic>
        <p:nvPicPr>
          <p:cNvPr id="19" name="Picture 3" descr="C:\Users\PX\Desktop\отк заня\Red-X-in-Circle-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4659322"/>
            <a:ext cx="2911098" cy="2587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132</Words>
  <Application>Microsoft Office PowerPoint</Application>
  <PresentationFormat>Экран (4:3)</PresentationFormat>
  <Paragraphs>77</Paragraphs>
  <Slides>28</Slides>
  <Notes>0</Notes>
  <HiddenSlides>0</HiddenSlides>
  <MMClips>8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Открытое занятие по математике в подготовительной группе «Путешествие в планету Математика»</vt:lpstr>
      <vt:lpstr>Слайд 2</vt:lpstr>
      <vt:lpstr>МАТЕМАТИЧЕСКАЯ ГАЛАКТИКА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Фотоальбом</dc:title>
  <dc:creator>PX</dc:creator>
  <cp:lastModifiedBy>PX</cp:lastModifiedBy>
  <cp:revision>48</cp:revision>
  <dcterms:created xsi:type="dcterms:W3CDTF">2023-02-14T03:21:23Z</dcterms:created>
  <dcterms:modified xsi:type="dcterms:W3CDTF">2023-02-16T04:30:49Z</dcterms:modified>
</cp:coreProperties>
</file>